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60" r:id="rId3"/>
    <p:sldId id="362" r:id="rId4"/>
    <p:sldId id="363" r:id="rId5"/>
    <p:sldId id="296" r:id="rId6"/>
    <p:sldId id="298" r:id="rId7"/>
    <p:sldId id="308" r:id="rId8"/>
    <p:sldId id="310" r:id="rId9"/>
    <p:sldId id="355" r:id="rId10"/>
    <p:sldId id="299" r:id="rId11"/>
    <p:sldId id="313" r:id="rId12"/>
    <p:sldId id="316" r:id="rId13"/>
    <p:sldId id="359" r:id="rId14"/>
    <p:sldId id="364" r:id="rId15"/>
    <p:sldId id="312" r:id="rId16"/>
  </p:sldIdLst>
  <p:sldSz cx="12192000" cy="6858000"/>
  <p:notesSz cx="6858000" cy="9144000"/>
  <p:embeddedFontLst>
    <p:embeddedFont>
      <p:font typeface="BBC Reith Sans" panose="020B06030202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0" roundtripDataSignature="AMtx7mj8CmsK05M+33mnyDiIYf4euSet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38C059-72D0-438A-B287-6A5F3C31446B}">
  <a:tblStyle styleId="{2138C059-72D0-438A-B287-6A5F3C31446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3"/>
    <p:restoredTop sz="63555" autoAdjust="0"/>
  </p:normalViewPr>
  <p:slideViewPr>
    <p:cSldViewPr snapToGrid="0" snapToObjects="1">
      <p:cViewPr varScale="1">
        <p:scale>
          <a:sx n="58" d="100"/>
          <a:sy n="58" d="100"/>
        </p:scale>
        <p:origin x="18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11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1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114"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first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3: Tools to check ‘Fake News’</a:t>
            </a:r>
          </a:p>
          <a:p>
            <a:pPr marL="0" lvl="0" indent="0" algn="l" rtl="0">
              <a:lnSpc>
                <a:spcPct val="100000"/>
              </a:lnSpc>
              <a:spcBef>
                <a:spcPts val="0"/>
              </a:spcBef>
              <a:spcAft>
                <a:spcPts val="0"/>
              </a:spcAft>
              <a:buSzPts val="1400"/>
              <a:buNone/>
            </a:pPr>
            <a:r>
              <a:rPr lang="en-GB" dirty="0"/>
              <a:t>Duration: approximately 20 minutes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Resources needed: PPT and/or PDF</a:t>
            </a:r>
          </a:p>
          <a:p>
            <a:pPr marL="0" lvl="0" indent="0" algn="l" rtl="0">
              <a:lnSpc>
                <a:spcPct val="100000"/>
              </a:lnSpc>
              <a:spcBef>
                <a:spcPts val="0"/>
              </a:spcBef>
              <a:spcAft>
                <a:spcPts val="0"/>
              </a:spcAft>
              <a:buSzPts val="1400"/>
              <a:buNone/>
            </a:pPr>
            <a:r>
              <a:rPr lang="en-GB" dirty="0"/>
              <a:t>Audio-visual player if available. </a:t>
            </a: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3" name="Google Shape;228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i="1" dirty="0"/>
          </a:p>
          <a:p>
            <a:pPr marL="457200" marR="0" lvl="0" indent="-228600" algn="l" rtl="0">
              <a:lnSpc>
                <a:spcPct val="100000"/>
              </a:lnSpc>
              <a:spcBef>
                <a:spcPts val="0"/>
              </a:spcBef>
              <a:spcAft>
                <a:spcPts val="0"/>
              </a:spcAft>
              <a:buSzPts val="1400"/>
              <a:buNone/>
            </a:pPr>
            <a:r>
              <a:rPr lang="en-GB" i="0" dirty="0"/>
              <a:t>Another set of questions you can ask are the journalist's questions. These are taught to journalists all over the world and are a reminder of the different types of questions to ask. There are 6 questions that can be a helpful tool to check a story or piece of information and they are; who what where when how and why. Using these words and pushing yourself to form a question using this words, is a good way to get to the bottom of the story. </a:t>
            </a:r>
            <a:endParaRPr i="0" dirty="0"/>
          </a:p>
          <a:p>
            <a:pPr marL="457200" marR="0" lvl="0" indent="-228600" algn="l" rtl="0">
              <a:lnSpc>
                <a:spcPct val="100000"/>
              </a:lnSpc>
              <a:spcBef>
                <a:spcPts val="0"/>
              </a:spcBef>
              <a:spcAft>
                <a:spcPts val="0"/>
              </a:spcAft>
              <a:buSzPts val="1400"/>
              <a:buNone/>
            </a:pPr>
            <a:endParaRPr i="1" dirty="0"/>
          </a:p>
        </p:txBody>
      </p:sp>
      <p:sp>
        <p:nvSpPr>
          <p:cNvPr id="2284" name="Google Shape;228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3" name="Google Shape;228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i="1" dirty="0"/>
          </a:p>
          <a:p>
            <a:pPr marL="457200" marR="0" lvl="0" indent="-228600" algn="l" rtl="0">
              <a:lnSpc>
                <a:spcPct val="100000"/>
              </a:lnSpc>
              <a:spcBef>
                <a:spcPts val="0"/>
              </a:spcBef>
              <a:spcAft>
                <a:spcPts val="0"/>
              </a:spcAft>
              <a:buSzPts val="1400"/>
              <a:buNone/>
            </a:pPr>
            <a:r>
              <a:rPr lang="en-GB" i="0" dirty="0"/>
              <a:t>Let’s try and use these questions on this photo that went viral in August 2021. It shows the a truck with Taliban fighters on it, in Afghanistan, and on their truck is has a Biden-Harris sign, the Presidential candidates for the Democratic Party in the 2020 election.</a:t>
            </a:r>
          </a:p>
          <a:p>
            <a:pPr marL="457200" marR="0" lvl="0" indent="-228600" algn="l" rtl="0">
              <a:lnSpc>
                <a:spcPct val="100000"/>
              </a:lnSpc>
              <a:spcBef>
                <a:spcPts val="0"/>
              </a:spcBef>
              <a:spcAft>
                <a:spcPts val="0"/>
              </a:spcAft>
              <a:buSzPts val="1400"/>
              <a:buNone/>
            </a:pPr>
            <a:endParaRPr lang="en-GB" i="0" dirty="0"/>
          </a:p>
          <a:p>
            <a:pPr marL="457200" marR="0" lvl="0" indent="-228600" algn="l" rtl="0">
              <a:lnSpc>
                <a:spcPct val="100000"/>
              </a:lnSpc>
              <a:spcBef>
                <a:spcPts val="0"/>
              </a:spcBef>
              <a:spcAft>
                <a:spcPts val="0"/>
              </a:spcAft>
              <a:buSzPts val="1400"/>
              <a:buNone/>
            </a:pPr>
            <a:r>
              <a:rPr lang="en-GB" i="0" dirty="0"/>
              <a:t> Try exploring this photo using questions only, and without knowing anything about it; what questions do students come up with if they are told nothing at all about the photo. What do they think they need or want to know? This is supposed to be a photo of the Taliban in Afghanistan, with a Biden-Harris election campaign sticker on their car. The photo is fake, in that the US election sticker has been photo shopped in. You can ask the students if they think the photo is real or not, but the important part of the exercise is to ask questions, to practice asking questions. Here are some ideas for questions:</a:t>
            </a:r>
          </a:p>
          <a:p>
            <a:pPr marL="457200" marR="0" lvl="0" indent="-228600" algn="l" rtl="0">
              <a:lnSpc>
                <a:spcPct val="100000"/>
              </a:lnSpc>
              <a:spcBef>
                <a:spcPts val="0"/>
              </a:spcBef>
              <a:spcAft>
                <a:spcPts val="0"/>
              </a:spcAft>
              <a:buSzPts val="1400"/>
              <a:buNone/>
            </a:pPr>
            <a:endParaRPr lang="en-GB" i="0" dirty="0"/>
          </a:p>
          <a:p>
            <a:pPr marL="457200" marR="0" lvl="0" indent="-228600" algn="l" rtl="0">
              <a:lnSpc>
                <a:spcPct val="100000"/>
              </a:lnSpc>
              <a:spcBef>
                <a:spcPts val="0"/>
              </a:spcBef>
              <a:spcAft>
                <a:spcPts val="0"/>
              </a:spcAft>
              <a:buSzPts val="1400"/>
              <a:buNone/>
            </a:pPr>
            <a:r>
              <a:rPr lang="en-GB" i="0" dirty="0"/>
              <a:t>Who has posted this picture? Who are the people in the truck? Who would put a sticker like that on their vehicle?</a:t>
            </a:r>
          </a:p>
          <a:p>
            <a:pPr marL="457200" marR="0" lvl="0" indent="-228600" algn="l" rtl="0">
              <a:lnSpc>
                <a:spcPct val="100000"/>
              </a:lnSpc>
              <a:spcBef>
                <a:spcPts val="0"/>
              </a:spcBef>
              <a:spcAft>
                <a:spcPts val="0"/>
              </a:spcAft>
              <a:buSzPts val="1400"/>
              <a:buNone/>
            </a:pPr>
            <a:r>
              <a:rPr lang="en-GB" i="0" dirty="0"/>
              <a:t>What are the people in the truck doing? What are they holding? What would they want with such a sticker?</a:t>
            </a:r>
          </a:p>
          <a:p>
            <a:pPr marL="457200" marR="0" lvl="0" indent="-228600" algn="l" rtl="0">
              <a:lnSpc>
                <a:spcPct val="100000"/>
              </a:lnSpc>
              <a:spcBef>
                <a:spcPts val="0"/>
              </a:spcBef>
              <a:spcAft>
                <a:spcPts val="0"/>
              </a:spcAft>
              <a:buSzPts val="1400"/>
              <a:buNone/>
            </a:pPr>
            <a:r>
              <a:rPr lang="en-GB" i="0" dirty="0"/>
              <a:t>Where are these people going? Where was this photo taken? Where was it probably not taken? Where might they have got the sticker from?</a:t>
            </a:r>
          </a:p>
          <a:p>
            <a:pPr marL="457200" marR="0" lvl="0" indent="-228600" algn="l" rtl="0">
              <a:lnSpc>
                <a:spcPct val="100000"/>
              </a:lnSpc>
              <a:spcBef>
                <a:spcPts val="0"/>
              </a:spcBef>
              <a:spcAft>
                <a:spcPts val="0"/>
              </a:spcAft>
              <a:buSzPts val="1400"/>
              <a:buNone/>
            </a:pPr>
            <a:r>
              <a:rPr lang="en-GB" i="0" dirty="0"/>
              <a:t>When was this sent to me? When did this go viral? When did the Biden-Harris election happen?</a:t>
            </a:r>
          </a:p>
          <a:p>
            <a:pPr marL="457200" marR="0" lvl="0" indent="-228600" algn="l" rtl="0">
              <a:lnSpc>
                <a:spcPct val="100000"/>
              </a:lnSpc>
              <a:spcBef>
                <a:spcPts val="0"/>
              </a:spcBef>
              <a:spcAft>
                <a:spcPts val="0"/>
              </a:spcAft>
              <a:buSzPts val="1400"/>
              <a:buNone/>
            </a:pPr>
            <a:r>
              <a:rPr lang="en-GB" i="0" dirty="0"/>
              <a:t>How would a US election stick have made it to this vehicle? How do the men in the truck know someone is taking a picture of them?</a:t>
            </a:r>
          </a:p>
          <a:p>
            <a:pPr marL="457200" marR="0" lvl="0" indent="-228600" algn="l" rtl="0">
              <a:lnSpc>
                <a:spcPct val="100000"/>
              </a:lnSpc>
              <a:spcBef>
                <a:spcPts val="0"/>
              </a:spcBef>
              <a:spcAft>
                <a:spcPts val="0"/>
              </a:spcAft>
              <a:buSzPts val="1400"/>
              <a:buNone/>
            </a:pPr>
            <a:r>
              <a:rPr lang="en-GB" i="0" dirty="0"/>
              <a:t>Why are the men holding guns? Why would they have a sticker? Why would someone want to take this photo?</a:t>
            </a:r>
            <a:endParaRPr i="0" dirty="0"/>
          </a:p>
        </p:txBody>
      </p:sp>
      <p:sp>
        <p:nvSpPr>
          <p:cNvPr id="2284" name="Google Shape;228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283527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3" name="Google Shape;228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i="1" dirty="0"/>
              <a:t>Note to teacher: </a:t>
            </a:r>
            <a:r>
              <a:rPr lang="en-GB" i="0" dirty="0"/>
              <a:t>Whenever there is a big flood, especially on the east coast USA, pictures of sharks in the water invariably reappear. It’s a recurring theme.</a:t>
            </a:r>
          </a:p>
          <a:p>
            <a:pPr marL="457200" marR="0" lvl="0" indent="-228600" algn="l" rtl="0">
              <a:lnSpc>
                <a:spcPct val="100000"/>
              </a:lnSpc>
              <a:spcBef>
                <a:spcPts val="0"/>
              </a:spcBef>
              <a:spcAft>
                <a:spcPts val="0"/>
              </a:spcAft>
              <a:buSzPts val="1400"/>
              <a:buNone/>
            </a:pPr>
            <a:r>
              <a:rPr lang="en-GB" i="0" dirty="0"/>
              <a:t> </a:t>
            </a:r>
            <a:endParaRPr i="1" dirty="0"/>
          </a:p>
          <a:p>
            <a:pPr marL="457200" marR="0" lvl="0" indent="-228600" algn="l" rtl="0">
              <a:lnSpc>
                <a:spcPct val="100000"/>
              </a:lnSpc>
              <a:spcBef>
                <a:spcPts val="0"/>
              </a:spcBef>
              <a:spcAft>
                <a:spcPts val="0"/>
              </a:spcAft>
              <a:buSzPts val="1400"/>
              <a:buNone/>
            </a:pPr>
            <a:r>
              <a:rPr lang="en-GB" i="0" dirty="0"/>
              <a:t>Let’s try and use these questions on this tweet that went viral in August 2017 on twitter. Try exploring this photo using questions only, and without knowing anything more about it; what questions do students come up with if they are told nothing at all about the photo or tweet. What do they think they need or want to know? This is supposed to be a photo of a shark in the water following a huge hurricane on the east coast of the US. The photo is fake, it has been doctored. Again, you can ask the students if they think the photo is real or not, but the important part of the exercise is to ask questions, to practice asking questions. Here are some ideas for questions:</a:t>
            </a:r>
          </a:p>
          <a:p>
            <a:pPr marL="457200" marR="0" lvl="0" indent="-228600" algn="l" rtl="0">
              <a:lnSpc>
                <a:spcPct val="100000"/>
              </a:lnSpc>
              <a:spcBef>
                <a:spcPts val="0"/>
              </a:spcBef>
              <a:spcAft>
                <a:spcPts val="0"/>
              </a:spcAft>
              <a:buSzPts val="1400"/>
              <a:buNone/>
            </a:pPr>
            <a:endParaRPr lang="en-GB" i="0" dirty="0"/>
          </a:p>
          <a:p>
            <a:pPr marL="457200" marR="0" lvl="0" indent="-228600" algn="l" rtl="0">
              <a:lnSpc>
                <a:spcPct val="100000"/>
              </a:lnSpc>
              <a:spcBef>
                <a:spcPts val="0"/>
              </a:spcBef>
              <a:spcAft>
                <a:spcPts val="0"/>
              </a:spcAft>
              <a:buSzPts val="1400"/>
              <a:buNone/>
            </a:pPr>
            <a:r>
              <a:rPr lang="en-GB" i="0" dirty="0"/>
              <a:t>Who has posted this picture? Who took this picture?</a:t>
            </a:r>
          </a:p>
          <a:p>
            <a:pPr marL="457200" marR="0" lvl="0" indent="-228600" algn="l" rtl="0">
              <a:lnSpc>
                <a:spcPct val="100000"/>
              </a:lnSpc>
              <a:spcBef>
                <a:spcPts val="0"/>
              </a:spcBef>
              <a:spcAft>
                <a:spcPts val="0"/>
              </a:spcAft>
              <a:buSzPts val="1400"/>
              <a:buNone/>
            </a:pPr>
            <a:r>
              <a:rPr lang="en-GB" i="0" dirty="0"/>
              <a:t>What is the person seeing? What else can you see? What does the person who took this photo want me to feel?</a:t>
            </a:r>
          </a:p>
          <a:p>
            <a:pPr marL="457200" marR="0" lvl="0" indent="-228600" algn="l" rtl="0">
              <a:lnSpc>
                <a:spcPct val="100000"/>
              </a:lnSpc>
              <a:spcBef>
                <a:spcPts val="0"/>
              </a:spcBef>
              <a:spcAft>
                <a:spcPts val="0"/>
              </a:spcAft>
              <a:buSzPts val="1400"/>
              <a:buNone/>
            </a:pPr>
            <a:r>
              <a:rPr lang="en-GB" i="0" dirty="0"/>
              <a:t>Where was this photo taken? Where was it probably not taken? </a:t>
            </a:r>
          </a:p>
          <a:p>
            <a:pPr marL="457200" marR="0" lvl="0" indent="-228600" algn="l" rtl="0">
              <a:lnSpc>
                <a:spcPct val="100000"/>
              </a:lnSpc>
              <a:spcBef>
                <a:spcPts val="0"/>
              </a:spcBef>
              <a:spcAft>
                <a:spcPts val="0"/>
              </a:spcAft>
              <a:buSzPts val="1400"/>
              <a:buNone/>
            </a:pPr>
            <a:r>
              <a:rPr lang="en-GB" i="0" dirty="0"/>
              <a:t>When was this sent to me? When did this go viral? </a:t>
            </a:r>
          </a:p>
          <a:p>
            <a:pPr marL="457200" marR="0" lvl="0" indent="-228600" algn="l" rtl="0">
              <a:lnSpc>
                <a:spcPct val="100000"/>
              </a:lnSpc>
              <a:spcBef>
                <a:spcPts val="0"/>
              </a:spcBef>
              <a:spcAft>
                <a:spcPts val="0"/>
              </a:spcAft>
              <a:buSzPts val="1400"/>
              <a:buNone/>
            </a:pPr>
            <a:r>
              <a:rPr lang="en-GB" i="0" dirty="0"/>
              <a:t>How would a shark have ended up in the water like this?</a:t>
            </a:r>
          </a:p>
          <a:p>
            <a:pPr marL="457200" marR="0" lvl="0" indent="-228600" algn="l" rtl="0">
              <a:lnSpc>
                <a:spcPct val="100000"/>
              </a:lnSpc>
              <a:spcBef>
                <a:spcPts val="0"/>
              </a:spcBef>
              <a:spcAft>
                <a:spcPts val="0"/>
              </a:spcAft>
              <a:buSzPts val="1400"/>
              <a:buNone/>
            </a:pPr>
            <a:r>
              <a:rPr lang="en-GB" i="0" dirty="0"/>
              <a:t>Why would someone want to take this photo?</a:t>
            </a:r>
            <a:endParaRPr i="0" dirty="0"/>
          </a:p>
        </p:txBody>
      </p:sp>
      <p:sp>
        <p:nvSpPr>
          <p:cNvPr id="2284" name="Google Shape;228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285901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Remember  then, fake news can come in all sorts of shapes, sizes and ways. It can be pictures, sound or text. It can come on through a social media app or you find it online. Remember you can use the journalists’ questions to help you spot if something is real or not real.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926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Top Tip – so to recap, this lesson’s top tip is to ask questions, and we have two tools to help you; REAL checks and and the journalists’ questions.</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815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last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2: Tools to check ‘Fake News’</a:t>
            </a:r>
          </a:p>
          <a:p>
            <a:pPr marL="0" lvl="0" indent="0" algn="l" rtl="0">
              <a:lnSpc>
                <a:spcPct val="100000"/>
              </a:lnSpc>
              <a:spcBef>
                <a:spcPts val="0"/>
              </a:spcBef>
              <a:spcAft>
                <a:spcPts val="0"/>
              </a:spcAft>
              <a:buSzPts val="1400"/>
              <a:buNone/>
            </a:pPr>
            <a:r>
              <a:rPr lang="en-GB" dirty="0"/>
              <a:t>Duration: approximately 20 minutes</a:t>
            </a:r>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869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In this lesson you will teach the students a ‘checklist’ method of verifying information – REAL checks – and also the kinds of questions that journalists ask to verify information. </a:t>
            </a:r>
            <a:endParaRPr dirty="0"/>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Top Tip – Last time we learned this top tip; pause before you share. </a:t>
            </a:r>
          </a:p>
          <a:p>
            <a:pPr marL="457200" marR="0" lvl="0" indent="-228600" algn="l" rtl="0">
              <a:lnSpc>
                <a:spcPct val="100000"/>
              </a:lnSpc>
              <a:spcBef>
                <a:spcPts val="0"/>
              </a:spcBef>
              <a:spcAft>
                <a:spcPts val="0"/>
              </a:spcAft>
              <a:buSzPts val="1400"/>
              <a:buNone/>
            </a:pPr>
            <a:r>
              <a:rPr lang="en-GB" dirty="0"/>
              <a:t>In this lesson, we are going to learn what you can do, once you’ve paused, to help spot if something is real or not real.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785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The top tip of this lesson is to ask questions; and your students will learn some techniques to do this.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484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e2286a765b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5" name="Google Shape;2245;ge2286a765b_0_14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Arial"/>
                <a:ea typeface="Arial"/>
                <a:cs typeface="Arial"/>
                <a:sym typeface="Arial"/>
              </a:rPr>
              <a:t>This diagram shows the REAL checks. It’s an easy to remember checklist that can help you quickly check to see if you think a piece of content is real/true/accurate or not.</a:t>
            </a:r>
            <a:endParaRPr dirty="0"/>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Using the word ‘REAL’ prompts you to ask a series of questions about the content in question. Let’s take a closer look. </a:t>
            </a:r>
          </a:p>
        </p:txBody>
      </p:sp>
      <p:sp>
        <p:nvSpPr>
          <p:cNvPr id="2246" name="Google Shape;2246;ge2286a765b_0_14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2352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3" name="Google Shape;227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SCRIPT</a:t>
            </a:r>
            <a:endParaRPr dirty="0"/>
          </a:p>
          <a:p>
            <a:pPr marL="0" lvl="0" indent="0" algn="l" rtl="0">
              <a:lnSpc>
                <a:spcPct val="100000"/>
              </a:lnSpc>
              <a:spcBef>
                <a:spcPts val="0"/>
              </a:spcBef>
              <a:spcAft>
                <a:spcPts val="0"/>
              </a:spcAft>
              <a:buSzPts val="1400"/>
              <a:buNone/>
            </a:pPr>
            <a:r>
              <a:rPr lang="en-GB" b="0" dirty="0"/>
              <a:t>These are the checks we have been doing…. [</a:t>
            </a:r>
          </a:p>
          <a:p>
            <a:pPr marL="0" lvl="0" indent="0" algn="l" rtl="0">
              <a:lnSpc>
                <a:spcPct val="100000"/>
              </a:lnSpc>
              <a:spcBef>
                <a:spcPts val="0"/>
              </a:spcBef>
              <a:spcAft>
                <a:spcPts val="0"/>
              </a:spcAft>
              <a:buSzPts val="1400"/>
              <a:buNone/>
            </a:pPr>
            <a:r>
              <a:rPr lang="en-GB" b="0" i="1" dirty="0"/>
              <a:t>Read through slide</a:t>
            </a:r>
            <a:endParaRPr b="0" i="1" dirty="0"/>
          </a:p>
          <a:p>
            <a:pPr marL="0" lvl="0" indent="0" algn="l" rtl="0">
              <a:lnSpc>
                <a:spcPct val="100000"/>
              </a:lnSpc>
              <a:spcBef>
                <a:spcPts val="0"/>
              </a:spcBef>
              <a:spcAft>
                <a:spcPts val="0"/>
              </a:spcAft>
              <a:buSzPts val="1400"/>
              <a:buNone/>
            </a:pPr>
            <a:r>
              <a:rPr lang="en-GB" b="0" dirty="0"/>
              <a:t>All these checks help you build a picture, like putting a puzzle together, to help you decide if what you were seeing and reading was real, or not.</a:t>
            </a:r>
            <a:endParaRPr b="0" dirty="0"/>
          </a:p>
          <a:p>
            <a:pPr marL="0" lvl="0" indent="0" algn="l" rtl="0">
              <a:lnSpc>
                <a:spcPct val="100000"/>
              </a:lnSpc>
              <a:spcBef>
                <a:spcPts val="0"/>
              </a:spcBef>
              <a:spcAft>
                <a:spcPts val="0"/>
              </a:spcAft>
              <a:buSzPts val="1400"/>
              <a:buNone/>
            </a:pPr>
            <a:r>
              <a:rPr lang="en-GB" b="0" dirty="0"/>
              <a:t>And of course, if you look at each of those steps you can see that you have spelt out the word REAL, to help you remember your check list. </a:t>
            </a:r>
            <a:endParaRPr b="0" dirty="0"/>
          </a:p>
        </p:txBody>
      </p:sp>
      <p:sp>
        <p:nvSpPr>
          <p:cNvPr id="2274" name="Google Shape;227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e2286a765b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5" name="Google Shape;2245;ge2286a765b_0_14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Arial"/>
                <a:ea typeface="Arial"/>
                <a:cs typeface="Arial"/>
                <a:sym typeface="Arial"/>
              </a:rPr>
              <a:t>Let’s do a scenario; A message arrives on your What’s App from your cousin. Read the message. Discuss.</a:t>
            </a:r>
          </a:p>
          <a:p>
            <a:pPr marL="171450" marR="0" lvl="0" indent="-171450" algn="l" rtl="0">
              <a:lnSpc>
                <a:spcPct val="100000"/>
              </a:lnSpc>
              <a:spcBef>
                <a:spcPts val="0"/>
              </a:spcBef>
              <a:spcAft>
                <a:spcPts val="0"/>
              </a:spcAft>
              <a:buClr>
                <a:schemeClr val="dk1"/>
              </a:buClr>
              <a:buSzPts val="1200"/>
              <a:buFont typeface="Arial"/>
              <a:buChar char="•"/>
            </a:pPr>
            <a:endParaRPr lang="en-GB" sz="120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Arial"/>
                <a:ea typeface="Arial"/>
                <a:cs typeface="Arial"/>
                <a:sym typeface="Arial"/>
              </a:rPr>
              <a:t>Go through each of the letters in the REAL square, asking that question of the story. If you have time and resources, you could ask the students to go online and do some of these steps, like ‘Look Around’. </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err="1">
                <a:solidFill>
                  <a:schemeClr val="dk1"/>
                </a:solidFill>
                <a:latin typeface="Arial"/>
                <a:ea typeface="Arial"/>
                <a:cs typeface="Arial"/>
                <a:sym typeface="Arial"/>
              </a:rPr>
              <a:t>Eg.</a:t>
            </a:r>
            <a:r>
              <a:rPr lang="en-GB" sz="1200" b="0" i="0" u="none" strike="noStrike" cap="none" dirty="0">
                <a:solidFill>
                  <a:schemeClr val="dk1"/>
                </a:solidFill>
                <a:latin typeface="Arial"/>
                <a:ea typeface="Arial"/>
                <a:cs typeface="Arial"/>
                <a:sym typeface="Arial"/>
              </a:rPr>
              <a:t> Could this be real? Does it sound too good to be true?</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What is the evidence for this? What evidence is the person who wrote this or sent this providing? Who is the friend? And the dad? Look at the date reference – trying it for 10 years?</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Ask a teacher or a parent – what do they say? From my knowledge of curing illness, could this be possible?  Does it add up with what we know about coronavirus? 10 years ago there was no Covid 19. </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Look around the internet – who else is carrying the story? Who else has a story about lemon drops? Do any health sites have this story?</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246" name="Google Shape;2246;ge2286a765b_0_14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677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e2286a765b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5" name="Google Shape;2245;ge2286a765b_0_14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Arial"/>
                <a:ea typeface="Arial"/>
                <a:cs typeface="Arial"/>
                <a:sym typeface="Arial"/>
              </a:rPr>
              <a:t>In this scenario imagine you have come across this photo on a website.</a:t>
            </a:r>
          </a:p>
          <a:p>
            <a:pPr marL="171450" marR="0" lvl="0" indent="-171450" algn="l" rtl="0">
              <a:lnSpc>
                <a:spcPct val="100000"/>
              </a:lnSpc>
              <a:spcBef>
                <a:spcPts val="0"/>
              </a:spcBef>
              <a:spcAft>
                <a:spcPts val="0"/>
              </a:spcAft>
              <a:buClr>
                <a:schemeClr val="dk1"/>
              </a:buClr>
              <a:buSzPts val="1200"/>
              <a:buFont typeface="Arial"/>
              <a:buChar char="•"/>
            </a:pPr>
            <a:endParaRPr lang="en-GB" sz="120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Arial"/>
                <a:ea typeface="Arial"/>
                <a:cs typeface="Arial"/>
                <a:sym typeface="Arial"/>
              </a:rPr>
              <a:t>Go through each of the letters in the REAL square, asking that question of the story. If you have time and resources, you could ask the students to go online and do some of these steps, like ‘Look Around’. </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err="1">
                <a:solidFill>
                  <a:schemeClr val="dk1"/>
                </a:solidFill>
                <a:latin typeface="Arial"/>
                <a:ea typeface="Arial"/>
                <a:cs typeface="Arial"/>
                <a:sym typeface="Arial"/>
              </a:rPr>
              <a:t>Eg.</a:t>
            </a:r>
            <a:r>
              <a:rPr lang="en-GB" sz="1200" b="0" i="0" u="none" strike="noStrike" cap="none" dirty="0">
                <a:solidFill>
                  <a:schemeClr val="dk1"/>
                </a:solidFill>
                <a:latin typeface="Arial"/>
                <a:ea typeface="Arial"/>
                <a:cs typeface="Arial"/>
                <a:sym typeface="Arial"/>
              </a:rPr>
              <a:t> Could this be real? Does it sound too good to be true?</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What is the evidence for this? What kind of evidence would you look for?</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Ask a teacher or a parent – what do they say? Have you heard of this photo before?</a:t>
            </a: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Look around the internet – who else has this photo? </a:t>
            </a:r>
          </a:p>
          <a:p>
            <a:pPr marL="171450" marR="0" lvl="0" indent="-171450" algn="l" rtl="0">
              <a:lnSpc>
                <a:spcPct val="100000"/>
              </a:lnSpc>
              <a:spcBef>
                <a:spcPts val="0"/>
              </a:spcBef>
              <a:spcAft>
                <a:spcPts val="0"/>
              </a:spcAft>
              <a:buClr>
                <a:schemeClr val="dk1"/>
              </a:buClr>
              <a:buSzPts val="1200"/>
              <a:buFont typeface="Arial"/>
              <a:buChar char="•"/>
            </a:pPr>
            <a:endParaRPr lang="en-GB"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This photo is not real. It goes viral almost every year at Diwali. It has been altered to make it look this way. </a:t>
            </a:r>
            <a:endParaRPr sz="1200" b="0" i="0" u="none" strike="noStrike" cap="none" dirty="0">
              <a:solidFill>
                <a:schemeClr val="dk1"/>
              </a:solidFill>
              <a:latin typeface="Arial"/>
              <a:ea typeface="Arial"/>
              <a:cs typeface="Arial"/>
              <a:sym typeface="Arial"/>
            </a:endParaRPr>
          </a:p>
        </p:txBody>
      </p:sp>
      <p:sp>
        <p:nvSpPr>
          <p:cNvPr id="2246" name="Google Shape;2246;ge2286a765b_0_14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032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Remember then … – fake news can come in all sorts of shapes, sizes and ways. It can be pictures, sound or text. It can come on through a social media app or you find it online. Remember you can use the REAL checks to help you spot if something is real or not real.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233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gb7ff79a52d_0_44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b7ff79a52d_0_44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b7ff79a52d_0_4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b7ff79a52d_0_4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b7ff79a52d_0_4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gb7ff79a52d_0_50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b7ff79a52d_0_50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gb7ff79a52d_0_5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b7ff79a52d_0_5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b7ff79a52d_0_5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07"/>
        <p:cNvGrpSpPr/>
        <p:nvPr/>
      </p:nvGrpSpPr>
      <p:grpSpPr>
        <a:xfrm>
          <a:off x="0" y="0"/>
          <a:ext cx="0" cy="0"/>
          <a:chOff x="0" y="0"/>
          <a:chExt cx="0" cy="0"/>
        </a:xfrm>
      </p:grpSpPr>
      <p:sp>
        <p:nvSpPr>
          <p:cNvPr id="108" name="Google Shape;108;ge339b76e00_0_6"/>
          <p:cNvSpPr/>
          <p:nvPr/>
        </p:nvSpPr>
        <p:spPr>
          <a:xfrm>
            <a:off x="547167" y="6157467"/>
            <a:ext cx="11149200" cy="125100"/>
          </a:xfrm>
          <a:prstGeom prst="rect">
            <a:avLst/>
          </a:prstGeom>
          <a:solidFill>
            <a:srgbClr val="FF4A1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9" name="Google Shape;109;ge339b76e00_0_6"/>
          <p:cNvSpPr/>
          <p:nvPr/>
        </p:nvSpPr>
        <p:spPr>
          <a:xfrm>
            <a:off x="518900" y="5767200"/>
            <a:ext cx="5694900" cy="504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0" name="Google Shape;110;ge339b76e00_0_6"/>
          <p:cNvSpPr/>
          <p:nvPr/>
        </p:nvSpPr>
        <p:spPr>
          <a:xfrm>
            <a:off x="5020557" y="6454533"/>
            <a:ext cx="3411300" cy="23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pic>
        <p:nvPicPr>
          <p:cNvPr id="111" name="Google Shape;111;ge339b76e00_0_6"/>
          <p:cNvPicPr preferRelativeResize="0"/>
          <p:nvPr/>
        </p:nvPicPr>
        <p:blipFill rotWithShape="1">
          <a:blip r:embed="rId2">
            <a:alphaModFix/>
          </a:blip>
          <a:srcRect/>
          <a:stretch/>
        </p:blipFill>
        <p:spPr>
          <a:xfrm>
            <a:off x="8450435" y="6421567"/>
            <a:ext cx="607219" cy="303133"/>
          </a:xfrm>
          <a:prstGeom prst="rect">
            <a:avLst/>
          </a:prstGeom>
          <a:noFill/>
          <a:ln>
            <a:noFill/>
          </a:ln>
        </p:spPr>
      </p:pic>
      <p:pic>
        <p:nvPicPr>
          <p:cNvPr id="112" name="Google Shape;112;ge339b76e00_0_6"/>
          <p:cNvPicPr preferRelativeResize="0"/>
          <p:nvPr/>
        </p:nvPicPr>
        <p:blipFill rotWithShape="1">
          <a:blip r:embed="rId3">
            <a:alphaModFix/>
          </a:blip>
          <a:srcRect/>
          <a:stretch/>
        </p:blipFill>
        <p:spPr>
          <a:xfrm>
            <a:off x="7938712" y="6385007"/>
            <a:ext cx="371400" cy="371400"/>
          </a:xfrm>
          <a:prstGeom prst="rect">
            <a:avLst/>
          </a:prstGeom>
          <a:noFill/>
          <a:ln>
            <a:noFill/>
          </a:ln>
        </p:spPr>
      </p:pic>
      <p:pic>
        <p:nvPicPr>
          <p:cNvPr id="113" name="Google Shape;113;ge339b76e00_0_6"/>
          <p:cNvPicPr preferRelativeResize="0"/>
          <p:nvPr/>
        </p:nvPicPr>
        <p:blipFill rotWithShape="1">
          <a:blip r:embed="rId4">
            <a:alphaModFix/>
          </a:blip>
          <a:srcRect/>
          <a:stretch/>
        </p:blipFill>
        <p:spPr>
          <a:xfrm>
            <a:off x="9146447" y="6387806"/>
            <a:ext cx="1190269" cy="370644"/>
          </a:xfrm>
          <a:prstGeom prst="rect">
            <a:avLst/>
          </a:prstGeom>
          <a:noFill/>
          <a:ln>
            <a:noFill/>
          </a:ln>
        </p:spPr>
      </p:pic>
      <p:pic>
        <p:nvPicPr>
          <p:cNvPr id="114" name="Google Shape;114;ge339b76e00_0_6"/>
          <p:cNvPicPr preferRelativeResize="0"/>
          <p:nvPr/>
        </p:nvPicPr>
        <p:blipFill rotWithShape="1">
          <a:blip r:embed="rId5">
            <a:alphaModFix/>
          </a:blip>
          <a:srcRect l="2495" t="6253" r="2561" b="7486"/>
          <a:stretch/>
        </p:blipFill>
        <p:spPr>
          <a:xfrm>
            <a:off x="10866981" y="6353100"/>
            <a:ext cx="931233" cy="362400"/>
          </a:xfrm>
          <a:prstGeom prst="rect">
            <a:avLst/>
          </a:prstGeom>
          <a:noFill/>
          <a:ln>
            <a:noFill/>
          </a:ln>
        </p:spPr>
      </p:pic>
      <p:pic>
        <p:nvPicPr>
          <p:cNvPr id="115" name="Google Shape;115;ge339b76e00_0_6"/>
          <p:cNvPicPr preferRelativeResize="0"/>
          <p:nvPr/>
        </p:nvPicPr>
        <p:blipFill rotWithShape="1">
          <a:blip r:embed="rId6">
            <a:alphaModFix/>
          </a:blip>
          <a:srcRect/>
          <a:stretch/>
        </p:blipFill>
        <p:spPr>
          <a:xfrm>
            <a:off x="10416133" y="6421566"/>
            <a:ext cx="371423" cy="303132"/>
          </a:xfrm>
          <a:prstGeom prst="rect">
            <a:avLst/>
          </a:prstGeom>
          <a:noFill/>
          <a:ln>
            <a:noFill/>
          </a:ln>
        </p:spPr>
      </p:pic>
      <p:pic>
        <p:nvPicPr>
          <p:cNvPr id="116" name="Google Shape;116;ge339b76e00_0_6"/>
          <p:cNvPicPr preferRelativeResize="0"/>
          <p:nvPr/>
        </p:nvPicPr>
        <p:blipFill rotWithShape="1">
          <a:blip r:embed="rId7">
            <a:alphaModFix/>
          </a:blip>
          <a:srcRect t="31366" b="34202"/>
          <a:stretch/>
        </p:blipFill>
        <p:spPr>
          <a:xfrm>
            <a:off x="6237785" y="6376797"/>
            <a:ext cx="1052593" cy="362400"/>
          </a:xfrm>
          <a:prstGeom prst="rect">
            <a:avLst/>
          </a:prstGeom>
          <a:noFill/>
          <a:ln>
            <a:noFill/>
          </a:ln>
        </p:spPr>
      </p:pic>
      <p:pic>
        <p:nvPicPr>
          <p:cNvPr id="117" name="Google Shape;117;ge339b76e00_0_6"/>
          <p:cNvPicPr preferRelativeResize="0"/>
          <p:nvPr/>
        </p:nvPicPr>
        <p:blipFill rotWithShape="1">
          <a:blip r:embed="rId8">
            <a:alphaModFix/>
          </a:blip>
          <a:srcRect/>
          <a:stretch/>
        </p:blipFill>
        <p:spPr>
          <a:xfrm>
            <a:off x="7405375" y="6350767"/>
            <a:ext cx="371401" cy="3714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18"/>
        <p:cNvGrpSpPr/>
        <p:nvPr/>
      </p:nvGrpSpPr>
      <p:grpSpPr>
        <a:xfrm>
          <a:off x="0" y="0"/>
          <a:ext cx="0" cy="0"/>
          <a:chOff x="0" y="0"/>
          <a:chExt cx="0" cy="0"/>
        </a:xfrm>
      </p:grpSpPr>
      <p:sp>
        <p:nvSpPr>
          <p:cNvPr id="119" name="Google Shape;119;ge339b76e00_0_27"/>
          <p:cNvSpPr/>
          <p:nvPr/>
        </p:nvSpPr>
        <p:spPr>
          <a:xfrm>
            <a:off x="5020557" y="6454533"/>
            <a:ext cx="3411300" cy="23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2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gb7ff79a52d_0_4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b7ff79a52d_0_4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gb7ff79a52d_0_4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b7ff79a52d_0_4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b7ff79a52d_0_4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538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1"/>
        <p:cNvGrpSpPr/>
        <p:nvPr/>
      </p:nvGrpSpPr>
      <p:grpSpPr>
        <a:xfrm>
          <a:off x="0" y="0"/>
          <a:ext cx="0" cy="0"/>
          <a:chOff x="0" y="0"/>
          <a:chExt cx="0" cy="0"/>
        </a:xfrm>
      </p:grpSpPr>
      <p:sp>
        <p:nvSpPr>
          <p:cNvPr id="22" name="Google Shape;22;ge68d92fb21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e68d92fb21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ge68d92fb21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5" name="Google Shape;25;ge68d92fb21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6" name="Google Shape;26;ge68d92fb21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4"/>
        <p:cNvGrpSpPr/>
        <p:nvPr/>
      </p:nvGrpSpPr>
      <p:grpSpPr>
        <a:xfrm>
          <a:off x="0" y="0"/>
          <a:ext cx="0" cy="0"/>
          <a:chOff x="0" y="0"/>
          <a:chExt cx="0" cy="0"/>
        </a:xfrm>
      </p:grpSpPr>
      <p:sp>
        <p:nvSpPr>
          <p:cNvPr id="55" name="Google Shape;55;ge68d92fb21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ge68d92fb21_0_3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 name="Google Shape;57;ge68d92fb21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58" name="Google Shape;58;ge68d92fb21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59" name="Google Shape;59;ge68d92fb21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gb7ff79a52d_0_4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b7ff79a52d_0_46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gb7ff79a52d_0_46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gb7ff79a52d_0_4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b7ff79a52d_0_4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b7ff79a52d_0_4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gb7ff79a52d_0_46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b7ff79a52d_0_46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gb7ff79a52d_0_46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gb7ff79a52d_0_46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gb7ff79a52d_0_46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gb7ff79a52d_0_4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b7ff79a52d_0_4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b7ff79a52d_0_4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gb7ff79a52d_0_4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b7ff79a52d_0_4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b7ff79a52d_0_4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b7ff79a52d_0_4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gb7ff79a52d_0_48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b7ff79a52d_0_48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gb7ff79a52d_0_48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gb7ff79a52d_0_4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b7ff79a52d_0_4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b7ff79a52d_0_4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gb7ff79a52d_0_49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b7ff79a52d_0_492"/>
          <p:cNvSpPr>
            <a:spLocks noGrp="1"/>
          </p:cNvSpPr>
          <p:nvPr>
            <p:ph type="pic" idx="2"/>
          </p:nvPr>
        </p:nvSpPr>
        <p:spPr>
          <a:xfrm>
            <a:off x="5183188" y="987425"/>
            <a:ext cx="6172200" cy="4873500"/>
          </a:xfrm>
          <a:prstGeom prst="rect">
            <a:avLst/>
          </a:prstGeom>
          <a:noFill/>
          <a:ln>
            <a:noFill/>
          </a:ln>
        </p:spPr>
      </p:sp>
      <p:sp>
        <p:nvSpPr>
          <p:cNvPr id="91" name="Google Shape;91;gb7ff79a52d_0_49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gb7ff79a52d_0_4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b7ff79a52d_0_4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b7ff79a52d_0_4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gb7ff79a52d_0_4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b7ff79a52d_0_49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gb7ff79a52d_0_4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b7ff79a52d_0_4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b7ff79a52d_0_4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b7ff79a52d_0_4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b7ff79a52d_0_4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gb7ff79a52d_0_4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gb7ff79a52d_0_4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gb7ff79a52d_0_4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2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hyperlink" Target="https://bbc.com/beyondfakenews/checking-the-story/" TargetMode="External"/><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12.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3.png"/><Relationship Id="rId9" Type="http://schemas.openxmlformats.org/officeDocument/2006/relationships/image" Target="../media/image12.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4.png"/><Relationship Id="rId15" Type="http://schemas.openxmlformats.org/officeDocument/2006/relationships/image" Target="../media/image18.pn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DEDEE"/>
        </a:solidFill>
        <a:effectLst/>
      </p:bgPr>
    </p:bg>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p:nvPr/>
        </p:nvCxnSpPr>
        <p:spPr>
          <a:xfrm>
            <a:off x="2577130" y="5793446"/>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66310" y="2336746"/>
            <a:ext cx="6745130" cy="1504738"/>
          </a:xfrm>
          <a:prstGeom prst="rect">
            <a:avLst/>
          </a:prstGeom>
          <a:noFill/>
          <a:ln>
            <a:noFill/>
          </a:ln>
        </p:spPr>
        <p:txBody>
          <a:bodyPr spcFirstLastPara="1" wrap="square" lIns="91425" tIns="45700" rIns="91425" bIns="45700" anchor="t" anchorCtr="0">
            <a:noAutofit/>
          </a:bodyPr>
          <a:lstStyle/>
          <a:p>
            <a:pPr lvl="0">
              <a:buClr>
                <a:schemeClr val="dk1"/>
              </a:buClr>
              <a:buSzPts val="1500"/>
            </a:pPr>
            <a:r>
              <a:rPr lang="en-GB" sz="3600" b="1" dirty="0">
                <a:solidFill>
                  <a:schemeClr val="dk1"/>
                </a:solidFill>
              </a:rPr>
              <a:t>Digital Skills for Life</a:t>
            </a:r>
          </a:p>
          <a:p>
            <a:pPr lvl="0">
              <a:buClr>
                <a:schemeClr val="dk1"/>
              </a:buClr>
              <a:buSzPts val="1500"/>
            </a:pPr>
            <a:endParaRPr lang="en-GB" sz="3600" b="1" dirty="0">
              <a:solidFill>
                <a:schemeClr val="dk1"/>
              </a:solidFill>
            </a:endParaRPr>
          </a:p>
          <a:p>
            <a:pPr lvl="0">
              <a:buClr>
                <a:schemeClr val="dk1"/>
              </a:buClr>
              <a:buSzPts val="1500"/>
            </a:pPr>
            <a:r>
              <a:rPr lang="en-GB" sz="3600" b="1" dirty="0">
                <a:solidFill>
                  <a:schemeClr val="dk1"/>
                </a:solidFill>
              </a:rPr>
              <a:t>Classroom Resources</a:t>
            </a:r>
          </a:p>
          <a:p>
            <a:pPr marL="0" marR="0" lvl="0" indent="0" algn="l" rtl="0">
              <a:lnSpc>
                <a:spcPct val="100000"/>
              </a:lnSpc>
              <a:spcBef>
                <a:spcPts val="0"/>
              </a:spcBef>
              <a:spcAft>
                <a:spcPts val="0"/>
              </a:spcAft>
              <a:buClr>
                <a:schemeClr val="dk1"/>
              </a:buClr>
              <a:buSzPts val="1500"/>
              <a:buFont typeface="Arial"/>
              <a:buNone/>
            </a:pPr>
            <a:endParaRPr lang="en-GB" sz="3600" b="1" dirty="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Module 2</a:t>
            </a:r>
          </a:p>
          <a:p>
            <a:pPr marL="0" marR="0" lvl="0" indent="0" algn="l" rtl="0">
              <a:lnSpc>
                <a:spcPct val="100000"/>
              </a:lnSpc>
              <a:spcBef>
                <a:spcPts val="0"/>
              </a:spcBef>
              <a:spcAft>
                <a:spcPts val="0"/>
              </a:spcAft>
              <a:buClr>
                <a:schemeClr val="dk1"/>
              </a:buClr>
              <a:buSzPts val="1500"/>
              <a:buFont typeface="Arial"/>
              <a:buNone/>
            </a:pPr>
            <a:r>
              <a:rPr lang="en-GB" sz="3500" b="1" dirty="0">
                <a:solidFill>
                  <a:schemeClr val="dk1"/>
                </a:solidFill>
              </a:rPr>
              <a:t>Tools to check </a:t>
            </a:r>
            <a:r>
              <a:rPr lang="en-GB" sz="3500" b="1" i="0" u="none" strike="noStrike" cap="none" dirty="0">
                <a:solidFill>
                  <a:schemeClr val="dk1"/>
                </a:solidFill>
                <a:latin typeface="Arial"/>
                <a:ea typeface="Arial"/>
                <a:cs typeface="Arial"/>
                <a:sym typeface="Arial"/>
              </a:rPr>
              <a:t>‘fake </a:t>
            </a:r>
            <a:r>
              <a:rPr lang="en-GB" sz="3500" b="1" dirty="0">
                <a:solidFill>
                  <a:schemeClr val="dk1"/>
                </a:solidFill>
              </a:rPr>
              <a:t>n</a:t>
            </a:r>
            <a:r>
              <a:rPr lang="en-GB" sz="3500" b="1" i="0" u="none" strike="noStrike" cap="none" dirty="0">
                <a:solidFill>
                  <a:schemeClr val="dk1"/>
                </a:solidFill>
                <a:latin typeface="Arial"/>
                <a:ea typeface="Arial"/>
                <a:cs typeface="Arial"/>
                <a:sym typeface="Arial"/>
              </a:rPr>
              <a:t>ews’ </a:t>
            </a:r>
            <a:endParaRPr sz="35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6" name="Google Shape;2286;p66"/>
          <p:cNvSpPr/>
          <p:nvPr/>
        </p:nvSpPr>
        <p:spPr>
          <a:xfrm>
            <a:off x="1624031" y="5624458"/>
            <a:ext cx="10040251"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87" name="Google Shape;2287;p66"/>
          <p:cNvSpPr txBox="1"/>
          <p:nvPr/>
        </p:nvSpPr>
        <p:spPr>
          <a:xfrm>
            <a:off x="3696446" y="5823406"/>
            <a:ext cx="7229579" cy="415458"/>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640"/>
              <a:buFont typeface="Arial"/>
              <a:buNone/>
            </a:pPr>
            <a:r>
              <a:rPr lang="en-GB" sz="2100" b="0" i="0" u="none" strike="noStrike" cap="none">
                <a:solidFill>
                  <a:srgbClr val="000000"/>
                </a:solidFill>
                <a:latin typeface="Arial"/>
                <a:ea typeface="Arial"/>
                <a:cs typeface="Arial"/>
                <a:sym typeface="Arial"/>
              </a:rPr>
              <a:t>Why have I been sent it? Why has it been written?</a:t>
            </a:r>
            <a:endParaRPr sz="2100" b="0" i="0" u="none" strike="noStrike" cap="none">
              <a:solidFill>
                <a:srgbClr val="000000"/>
              </a:solidFill>
              <a:latin typeface="Arial"/>
              <a:ea typeface="Arial"/>
              <a:cs typeface="Arial"/>
              <a:sym typeface="Arial"/>
            </a:endParaRPr>
          </a:p>
        </p:txBody>
      </p:sp>
      <p:sp>
        <p:nvSpPr>
          <p:cNvPr id="2288" name="Google Shape;2288;p66"/>
          <p:cNvSpPr txBox="1"/>
          <p:nvPr/>
        </p:nvSpPr>
        <p:spPr>
          <a:xfrm>
            <a:off x="3704198" y="4893720"/>
            <a:ext cx="6673878" cy="738623"/>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640"/>
              <a:buFont typeface="Arial"/>
              <a:buNone/>
            </a:pPr>
            <a:r>
              <a:rPr lang="en-GB" sz="2100" b="0" i="0" u="none" strike="noStrike" cap="none">
                <a:solidFill>
                  <a:srgbClr val="000000"/>
                </a:solidFill>
                <a:latin typeface="Arial"/>
                <a:ea typeface="Arial"/>
                <a:cs typeface="Arial"/>
                <a:sym typeface="Arial"/>
              </a:rPr>
              <a:t>How does it want me to feel or think? How does the author know?</a:t>
            </a:r>
            <a:endParaRPr sz="2100" b="0" i="0" u="none" strike="noStrike" cap="none">
              <a:solidFill>
                <a:srgbClr val="000000"/>
              </a:solidFill>
              <a:latin typeface="Arial"/>
              <a:ea typeface="Arial"/>
              <a:cs typeface="Arial"/>
              <a:sym typeface="Arial"/>
            </a:endParaRPr>
          </a:p>
        </p:txBody>
      </p:sp>
      <p:sp>
        <p:nvSpPr>
          <p:cNvPr id="2289" name="Google Shape;2289;p66"/>
          <p:cNvSpPr txBox="1"/>
          <p:nvPr/>
        </p:nvSpPr>
        <p:spPr>
          <a:xfrm>
            <a:off x="3704198" y="4014538"/>
            <a:ext cx="7651484" cy="738623"/>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640"/>
              <a:buFont typeface="Arial"/>
              <a:buNone/>
            </a:pPr>
            <a:r>
              <a:rPr lang="en-GB" sz="2100" b="0" i="0" u="none" strike="noStrike" cap="none">
                <a:solidFill>
                  <a:srgbClr val="000000"/>
                </a:solidFill>
                <a:latin typeface="Arial"/>
                <a:ea typeface="Arial"/>
                <a:cs typeface="Arial"/>
                <a:sym typeface="Arial"/>
              </a:rPr>
              <a:t>When did this happen? When was it written? When was the photo taken? When did I receive it?</a:t>
            </a:r>
            <a:endParaRPr sz="2100" b="0" i="0" u="none" strike="noStrike" cap="none">
              <a:solidFill>
                <a:srgbClr val="000000"/>
              </a:solidFill>
              <a:latin typeface="Arial"/>
              <a:ea typeface="Arial"/>
              <a:cs typeface="Arial"/>
              <a:sym typeface="Arial"/>
            </a:endParaRPr>
          </a:p>
        </p:txBody>
      </p:sp>
      <p:sp>
        <p:nvSpPr>
          <p:cNvPr id="2290" name="Google Shape;2290;p66"/>
          <p:cNvSpPr/>
          <p:nvPr/>
        </p:nvSpPr>
        <p:spPr>
          <a:xfrm>
            <a:off x="1634413" y="2635848"/>
            <a:ext cx="10040251"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1" name="Google Shape;2291;p66"/>
          <p:cNvSpPr txBox="1"/>
          <p:nvPr/>
        </p:nvSpPr>
        <p:spPr>
          <a:xfrm>
            <a:off x="3718432" y="3134430"/>
            <a:ext cx="8207771" cy="738623"/>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640"/>
              <a:buFont typeface="Arial"/>
              <a:buNone/>
            </a:pPr>
            <a:r>
              <a:rPr lang="en-GB" sz="2100" b="0" i="0" u="none" strike="noStrike" cap="none">
                <a:solidFill>
                  <a:srgbClr val="000000"/>
                </a:solidFill>
                <a:latin typeface="Arial"/>
                <a:ea typeface="Arial"/>
                <a:cs typeface="Arial"/>
                <a:sym typeface="Arial"/>
              </a:rPr>
              <a:t>Where else is this information? Where else have I seen this story? Where else does this photo appear?</a:t>
            </a:r>
            <a:endParaRPr sz="2100" b="0" i="0" u="none" strike="noStrike" cap="none">
              <a:solidFill>
                <a:srgbClr val="000000"/>
              </a:solidFill>
              <a:latin typeface="Arial"/>
              <a:ea typeface="Arial"/>
              <a:cs typeface="Arial"/>
              <a:sym typeface="Arial"/>
            </a:endParaRPr>
          </a:p>
        </p:txBody>
      </p:sp>
      <p:sp>
        <p:nvSpPr>
          <p:cNvPr id="2292" name="Google Shape;2292;p66"/>
          <p:cNvSpPr/>
          <p:nvPr/>
        </p:nvSpPr>
        <p:spPr>
          <a:xfrm>
            <a:off x="1624031" y="1649617"/>
            <a:ext cx="10040252" cy="809944"/>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3" name="Google Shape;2293;p66"/>
          <p:cNvSpPr txBox="1"/>
          <p:nvPr/>
        </p:nvSpPr>
        <p:spPr>
          <a:xfrm>
            <a:off x="3704198" y="2278866"/>
            <a:ext cx="6508486" cy="738623"/>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640"/>
              <a:buFont typeface="Arial"/>
              <a:buNone/>
            </a:pPr>
            <a:r>
              <a:rPr lang="en-GB" sz="2100" b="0" i="0" u="none" strike="noStrike" cap="none" dirty="0">
                <a:solidFill>
                  <a:srgbClr val="000000"/>
                </a:solidFill>
                <a:latin typeface="Arial"/>
                <a:ea typeface="Arial"/>
                <a:cs typeface="Arial"/>
                <a:sym typeface="Arial"/>
              </a:rPr>
              <a:t>What is the story? What is the evidence?</a:t>
            </a:r>
            <a:br>
              <a:rPr lang="en-GB" sz="2100" b="0" i="0" u="none" strike="noStrike" cap="none" dirty="0">
                <a:solidFill>
                  <a:srgbClr val="000000"/>
                </a:solidFill>
                <a:latin typeface="Arial"/>
                <a:ea typeface="Arial"/>
                <a:cs typeface="Arial"/>
                <a:sym typeface="Arial"/>
              </a:rPr>
            </a:br>
            <a:r>
              <a:rPr lang="en-GB" sz="2100" b="0" i="0" u="none" strike="noStrike" cap="none" dirty="0">
                <a:solidFill>
                  <a:srgbClr val="000000"/>
                </a:solidFill>
                <a:latin typeface="Arial"/>
                <a:ea typeface="Arial"/>
                <a:cs typeface="Arial"/>
                <a:sym typeface="Arial"/>
              </a:rPr>
              <a:t>What is the motive? </a:t>
            </a:r>
            <a:endParaRPr sz="2100" b="0" i="0" u="none" strike="noStrike" cap="none" dirty="0">
              <a:solidFill>
                <a:srgbClr val="000000"/>
              </a:solidFill>
              <a:latin typeface="Arial"/>
              <a:ea typeface="Arial"/>
              <a:cs typeface="Arial"/>
              <a:sym typeface="Arial"/>
            </a:endParaRPr>
          </a:p>
        </p:txBody>
      </p:sp>
      <p:sp>
        <p:nvSpPr>
          <p:cNvPr id="2294" name="Google Shape;2294;p66"/>
          <p:cNvSpPr/>
          <p:nvPr/>
        </p:nvSpPr>
        <p:spPr>
          <a:xfrm>
            <a:off x="1634413" y="750304"/>
            <a:ext cx="10040252"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grpSp>
        <p:nvGrpSpPr>
          <p:cNvPr id="2295" name="Google Shape;2295;p66"/>
          <p:cNvGrpSpPr/>
          <p:nvPr/>
        </p:nvGrpSpPr>
        <p:grpSpPr>
          <a:xfrm>
            <a:off x="1011386" y="1459904"/>
            <a:ext cx="2366939" cy="4924542"/>
            <a:chOff x="382584" y="750304"/>
            <a:chExt cx="2444745" cy="5908109"/>
          </a:xfrm>
        </p:grpSpPr>
        <p:sp>
          <p:nvSpPr>
            <p:cNvPr id="2296" name="Google Shape;2296;p66"/>
            <p:cNvSpPr/>
            <p:nvPr/>
          </p:nvSpPr>
          <p:spPr>
            <a:xfrm>
              <a:off x="382584" y="5848468"/>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Why?</a:t>
              </a:r>
              <a:endParaRPr sz="3200" b="1" i="0" u="none" strike="noStrike" cap="none">
                <a:solidFill>
                  <a:schemeClr val="lt1"/>
                </a:solidFill>
                <a:latin typeface="Arial"/>
                <a:ea typeface="Arial"/>
                <a:cs typeface="Arial"/>
                <a:sym typeface="Arial"/>
              </a:endParaRPr>
            </a:p>
          </p:txBody>
        </p:sp>
        <p:sp>
          <p:nvSpPr>
            <p:cNvPr id="2297" name="Google Shape;2297;p66"/>
            <p:cNvSpPr/>
            <p:nvPr/>
          </p:nvSpPr>
          <p:spPr>
            <a:xfrm>
              <a:off x="382584" y="4811554"/>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How?</a:t>
              </a:r>
              <a:endParaRPr sz="3200" b="1" i="0" u="none" strike="noStrike" cap="none">
                <a:solidFill>
                  <a:schemeClr val="lt1"/>
                </a:solidFill>
                <a:latin typeface="Arial"/>
                <a:ea typeface="Arial"/>
                <a:cs typeface="Arial"/>
                <a:sym typeface="Arial"/>
              </a:endParaRPr>
            </a:p>
          </p:txBody>
        </p:sp>
        <p:sp>
          <p:nvSpPr>
            <p:cNvPr id="2298" name="Google Shape;2298;p66"/>
            <p:cNvSpPr/>
            <p:nvPr/>
          </p:nvSpPr>
          <p:spPr>
            <a:xfrm>
              <a:off x="382584" y="3774638"/>
              <a:ext cx="2434364" cy="80994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When?</a:t>
              </a:r>
              <a:endParaRPr sz="3200" b="1" i="0" u="none" strike="noStrike" cap="none">
                <a:solidFill>
                  <a:schemeClr val="lt1"/>
                </a:solidFill>
                <a:latin typeface="Arial"/>
                <a:ea typeface="Arial"/>
                <a:cs typeface="Arial"/>
                <a:sym typeface="Arial"/>
              </a:endParaRPr>
            </a:p>
          </p:txBody>
        </p:sp>
        <p:sp>
          <p:nvSpPr>
            <p:cNvPr id="2299" name="Google Shape;2299;p66"/>
            <p:cNvSpPr/>
            <p:nvPr/>
          </p:nvSpPr>
          <p:spPr>
            <a:xfrm>
              <a:off x="392966" y="2773448"/>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Where?</a:t>
              </a:r>
              <a:endParaRPr sz="3200" b="1" i="0" u="none" strike="noStrike" cap="none">
                <a:solidFill>
                  <a:schemeClr val="lt1"/>
                </a:solidFill>
                <a:latin typeface="Arial"/>
                <a:ea typeface="Arial"/>
                <a:cs typeface="Arial"/>
                <a:sym typeface="Arial"/>
              </a:endParaRPr>
            </a:p>
          </p:txBody>
        </p:sp>
        <p:sp>
          <p:nvSpPr>
            <p:cNvPr id="2300" name="Google Shape;2300;p66"/>
            <p:cNvSpPr/>
            <p:nvPr/>
          </p:nvSpPr>
          <p:spPr>
            <a:xfrm>
              <a:off x="382584" y="1787216"/>
              <a:ext cx="2434363" cy="80994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What?</a:t>
              </a:r>
              <a:endParaRPr sz="3200" b="1" i="0" u="none" strike="noStrike" cap="none">
                <a:solidFill>
                  <a:schemeClr val="lt1"/>
                </a:solidFill>
                <a:latin typeface="Arial"/>
                <a:ea typeface="Arial"/>
                <a:cs typeface="Arial"/>
                <a:sym typeface="Arial"/>
              </a:endParaRPr>
            </a:p>
          </p:txBody>
        </p:sp>
        <p:sp>
          <p:nvSpPr>
            <p:cNvPr id="2301" name="Google Shape;2301;p66"/>
            <p:cNvSpPr/>
            <p:nvPr/>
          </p:nvSpPr>
          <p:spPr>
            <a:xfrm>
              <a:off x="392966" y="750304"/>
              <a:ext cx="2434363" cy="79498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Who?</a:t>
              </a:r>
              <a:endParaRPr sz="3200" b="1" i="0" u="none" strike="noStrike" cap="none">
                <a:solidFill>
                  <a:schemeClr val="lt1"/>
                </a:solidFill>
                <a:latin typeface="Arial"/>
                <a:ea typeface="Arial"/>
                <a:cs typeface="Arial"/>
                <a:sym typeface="Arial"/>
              </a:endParaRPr>
            </a:p>
          </p:txBody>
        </p:sp>
      </p:grpSp>
      <p:sp>
        <p:nvSpPr>
          <p:cNvPr id="2302" name="Google Shape;2302;p66"/>
          <p:cNvSpPr txBox="1"/>
          <p:nvPr/>
        </p:nvSpPr>
        <p:spPr>
          <a:xfrm>
            <a:off x="3723207" y="1461576"/>
            <a:ext cx="8492005" cy="738623"/>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640"/>
              <a:buFont typeface="Arial"/>
              <a:buNone/>
            </a:pPr>
            <a:r>
              <a:rPr lang="en-GB" sz="2100" b="0" i="0" u="none" strike="noStrike" cap="none" dirty="0">
                <a:solidFill>
                  <a:srgbClr val="000000"/>
                </a:solidFill>
                <a:latin typeface="Arial"/>
                <a:ea typeface="Arial"/>
                <a:cs typeface="Arial"/>
                <a:sym typeface="Arial"/>
              </a:rPr>
              <a:t>Who wrote it? Who published it? Who sent it?</a:t>
            </a:r>
            <a:br>
              <a:rPr lang="en-GB" sz="2100" b="0" i="0" u="none" strike="noStrike" cap="none" dirty="0">
                <a:solidFill>
                  <a:srgbClr val="000000"/>
                </a:solidFill>
                <a:latin typeface="Arial"/>
                <a:ea typeface="Arial"/>
                <a:cs typeface="Arial"/>
                <a:sym typeface="Arial"/>
              </a:rPr>
            </a:br>
            <a:r>
              <a:rPr lang="en-GB" sz="2100" b="0" i="0" u="none" strike="noStrike" cap="none" dirty="0">
                <a:solidFill>
                  <a:srgbClr val="000000"/>
                </a:solidFill>
                <a:latin typeface="Arial"/>
                <a:ea typeface="Arial"/>
                <a:cs typeface="Arial"/>
                <a:sym typeface="Arial"/>
              </a:rPr>
              <a:t>Who else has this story?</a:t>
            </a:r>
            <a:endParaRPr sz="2100" b="0" i="0" u="none" strike="noStrike" cap="none" dirty="0">
              <a:solidFill>
                <a:srgbClr val="000000"/>
              </a:solidFill>
              <a:latin typeface="Arial"/>
              <a:ea typeface="Arial"/>
              <a:cs typeface="Arial"/>
              <a:sym typeface="Arial"/>
            </a:endParaRPr>
          </a:p>
        </p:txBody>
      </p:sp>
      <p:sp>
        <p:nvSpPr>
          <p:cNvPr id="2303" name="Google Shape;2303;p66"/>
          <p:cNvSpPr txBox="1"/>
          <p:nvPr/>
        </p:nvSpPr>
        <p:spPr>
          <a:xfrm>
            <a:off x="3555242" y="473554"/>
            <a:ext cx="6822834" cy="7232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59"/>
              <a:buFont typeface="Arial"/>
              <a:buNone/>
            </a:pPr>
            <a:r>
              <a:rPr lang="en-GB" sz="4100" b="0" i="0" u="none" strike="noStrike" cap="none" dirty="0">
                <a:solidFill>
                  <a:srgbClr val="000000"/>
                </a:solidFill>
                <a:latin typeface="Arial"/>
                <a:ea typeface="Arial"/>
                <a:cs typeface="Arial"/>
                <a:sym typeface="Arial"/>
              </a:rPr>
              <a:t>The journalist’s questions</a:t>
            </a:r>
            <a:endParaRPr sz="4100" b="0" i="0" u="none" strike="noStrike" cap="none" dirty="0">
              <a:solidFill>
                <a:srgbClr val="000000"/>
              </a:solidFill>
              <a:latin typeface="Arial"/>
              <a:ea typeface="Arial"/>
              <a:cs typeface="Arial"/>
              <a:sym typeface="Arial"/>
            </a:endParaRPr>
          </a:p>
        </p:txBody>
      </p:sp>
      <p:pic>
        <p:nvPicPr>
          <p:cNvPr id="2304" name="Google Shape;2304;p66" descr="BBC-logo - Business In The Community"/>
          <p:cNvPicPr preferRelativeResize="0"/>
          <p:nvPr/>
        </p:nvPicPr>
        <p:blipFill rotWithShape="1">
          <a:blip r:embed="rId3">
            <a:alphaModFix/>
          </a:blip>
          <a:srcRect l="19680" t="38423" r="19838" b="36969"/>
          <a:stretch/>
        </p:blipFill>
        <p:spPr>
          <a:xfrm>
            <a:off x="10755877" y="5749494"/>
            <a:ext cx="849474" cy="259200"/>
          </a:xfrm>
          <a:prstGeom prst="rect">
            <a:avLst/>
          </a:prstGeom>
          <a:noFill/>
          <a:ln>
            <a:noFill/>
          </a:ln>
        </p:spPr>
      </p:pic>
      <p:pic>
        <p:nvPicPr>
          <p:cNvPr id="2305" name="Google Shape;2305;p66"/>
          <p:cNvPicPr preferRelativeResize="0"/>
          <p:nvPr/>
        </p:nvPicPr>
        <p:blipFill rotWithShape="1">
          <a:blip r:embed="rId4">
            <a:alphaModFix/>
          </a:blip>
          <a:srcRect l="49898" t="29329" r="27005" b="30305"/>
          <a:stretch/>
        </p:blipFill>
        <p:spPr>
          <a:xfrm rot="-5400000">
            <a:off x="11114398" y="5802156"/>
            <a:ext cx="634596" cy="1567031"/>
          </a:xfrm>
          <a:prstGeom prst="rect">
            <a:avLst/>
          </a:prstGeom>
          <a:noFill/>
          <a:ln>
            <a:noFill/>
          </a:ln>
        </p:spPr>
      </p:pic>
      <p:pic>
        <p:nvPicPr>
          <p:cNvPr id="2" name="Picture 1">
            <a:extLst>
              <a:ext uri="{FF2B5EF4-FFF2-40B4-BE49-F238E27FC236}">
                <a16:creationId xmlns:a16="http://schemas.microsoft.com/office/drawing/2014/main" id="{5E382A39-2AEB-4FAE-8EE4-247B4120431F}"/>
              </a:ext>
            </a:extLst>
          </p:cNvPr>
          <p:cNvPicPr>
            <a:picLocks noChangeAspect="1"/>
          </p:cNvPicPr>
          <p:nvPr/>
        </p:nvPicPr>
        <p:blipFill>
          <a:blip r:embed="rId5"/>
          <a:stretch>
            <a:fillRect/>
          </a:stretch>
        </p:blipFill>
        <p:spPr>
          <a:xfrm>
            <a:off x="243167" y="276426"/>
            <a:ext cx="2761727" cy="512108"/>
          </a:xfrm>
          <a:prstGeom prst="rect">
            <a:avLst/>
          </a:prstGeom>
        </p:spPr>
      </p:pic>
      <p:pic>
        <p:nvPicPr>
          <p:cNvPr id="23" name="Google Shape;1373;ge4ecc01168_0_0">
            <a:extLst>
              <a:ext uri="{FF2B5EF4-FFF2-40B4-BE49-F238E27FC236}">
                <a16:creationId xmlns:a16="http://schemas.microsoft.com/office/drawing/2014/main" id="{A319E793-4CEF-4671-A143-429C2CF04B1F}"/>
              </a:ext>
            </a:extLst>
          </p:cNvPr>
          <p:cNvPicPr preferRelativeResize="0"/>
          <p:nvPr/>
        </p:nvPicPr>
        <p:blipFill rotWithShape="1">
          <a:blip r:embed="rId6">
            <a:alphaModFix/>
          </a:blip>
          <a:srcRect/>
          <a:stretch/>
        </p:blipFill>
        <p:spPr>
          <a:xfrm>
            <a:off x="257334" y="876267"/>
            <a:ext cx="2771394" cy="178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6" name="Google Shape;2286;p66"/>
          <p:cNvSpPr/>
          <p:nvPr/>
        </p:nvSpPr>
        <p:spPr>
          <a:xfrm>
            <a:off x="1624031" y="5624458"/>
            <a:ext cx="10040251"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0" name="Google Shape;2290;p66"/>
          <p:cNvSpPr/>
          <p:nvPr/>
        </p:nvSpPr>
        <p:spPr>
          <a:xfrm>
            <a:off x="1634413" y="2635848"/>
            <a:ext cx="10040251"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2" name="Google Shape;2292;p66"/>
          <p:cNvSpPr/>
          <p:nvPr/>
        </p:nvSpPr>
        <p:spPr>
          <a:xfrm>
            <a:off x="1624031" y="1649617"/>
            <a:ext cx="10040252" cy="809944"/>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4" name="Google Shape;2294;p66"/>
          <p:cNvSpPr/>
          <p:nvPr/>
        </p:nvSpPr>
        <p:spPr>
          <a:xfrm>
            <a:off x="1634413" y="750304"/>
            <a:ext cx="10040252"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grpSp>
        <p:nvGrpSpPr>
          <p:cNvPr id="2295" name="Google Shape;2295;p66"/>
          <p:cNvGrpSpPr/>
          <p:nvPr/>
        </p:nvGrpSpPr>
        <p:grpSpPr>
          <a:xfrm>
            <a:off x="1011386" y="1459904"/>
            <a:ext cx="2366939" cy="4924542"/>
            <a:chOff x="382584" y="750304"/>
            <a:chExt cx="2444745" cy="5908109"/>
          </a:xfrm>
        </p:grpSpPr>
        <p:sp>
          <p:nvSpPr>
            <p:cNvPr id="2296" name="Google Shape;2296;p66"/>
            <p:cNvSpPr/>
            <p:nvPr/>
          </p:nvSpPr>
          <p:spPr>
            <a:xfrm>
              <a:off x="382584" y="5848468"/>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Why?</a:t>
              </a:r>
              <a:endParaRPr sz="3200" b="1" i="0" u="none" strike="noStrike" cap="none">
                <a:solidFill>
                  <a:schemeClr val="lt1"/>
                </a:solidFill>
                <a:latin typeface="Arial"/>
                <a:ea typeface="Arial"/>
                <a:cs typeface="Arial"/>
                <a:sym typeface="Arial"/>
              </a:endParaRPr>
            </a:p>
          </p:txBody>
        </p:sp>
        <p:sp>
          <p:nvSpPr>
            <p:cNvPr id="2297" name="Google Shape;2297;p66"/>
            <p:cNvSpPr/>
            <p:nvPr/>
          </p:nvSpPr>
          <p:spPr>
            <a:xfrm>
              <a:off x="382584" y="4811554"/>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How?</a:t>
              </a:r>
              <a:endParaRPr sz="3200" b="1" i="0" u="none" strike="noStrike" cap="none">
                <a:solidFill>
                  <a:schemeClr val="lt1"/>
                </a:solidFill>
                <a:latin typeface="Arial"/>
                <a:ea typeface="Arial"/>
                <a:cs typeface="Arial"/>
                <a:sym typeface="Arial"/>
              </a:endParaRPr>
            </a:p>
          </p:txBody>
        </p:sp>
        <p:sp>
          <p:nvSpPr>
            <p:cNvPr id="2298" name="Google Shape;2298;p66"/>
            <p:cNvSpPr/>
            <p:nvPr/>
          </p:nvSpPr>
          <p:spPr>
            <a:xfrm>
              <a:off x="382584" y="3774638"/>
              <a:ext cx="2434364" cy="80994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When?</a:t>
              </a:r>
              <a:endParaRPr sz="3200" b="1" i="0" u="none" strike="noStrike" cap="none">
                <a:solidFill>
                  <a:schemeClr val="lt1"/>
                </a:solidFill>
                <a:latin typeface="Arial"/>
                <a:ea typeface="Arial"/>
                <a:cs typeface="Arial"/>
                <a:sym typeface="Arial"/>
              </a:endParaRPr>
            </a:p>
          </p:txBody>
        </p:sp>
        <p:sp>
          <p:nvSpPr>
            <p:cNvPr id="2299" name="Google Shape;2299;p66"/>
            <p:cNvSpPr/>
            <p:nvPr/>
          </p:nvSpPr>
          <p:spPr>
            <a:xfrm>
              <a:off x="392966" y="2773448"/>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Where?</a:t>
              </a:r>
              <a:endParaRPr sz="3200" b="1" i="0" u="none" strike="noStrike" cap="none">
                <a:solidFill>
                  <a:schemeClr val="lt1"/>
                </a:solidFill>
                <a:latin typeface="Arial"/>
                <a:ea typeface="Arial"/>
                <a:cs typeface="Arial"/>
                <a:sym typeface="Arial"/>
              </a:endParaRPr>
            </a:p>
          </p:txBody>
        </p:sp>
        <p:sp>
          <p:nvSpPr>
            <p:cNvPr id="2300" name="Google Shape;2300;p66"/>
            <p:cNvSpPr/>
            <p:nvPr/>
          </p:nvSpPr>
          <p:spPr>
            <a:xfrm>
              <a:off x="382584" y="1787216"/>
              <a:ext cx="2434363" cy="80994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What?</a:t>
              </a:r>
              <a:endParaRPr sz="3200" b="1" i="0" u="none" strike="noStrike" cap="none">
                <a:solidFill>
                  <a:schemeClr val="lt1"/>
                </a:solidFill>
                <a:latin typeface="Arial"/>
                <a:ea typeface="Arial"/>
                <a:cs typeface="Arial"/>
                <a:sym typeface="Arial"/>
              </a:endParaRPr>
            </a:p>
          </p:txBody>
        </p:sp>
        <p:sp>
          <p:nvSpPr>
            <p:cNvPr id="2301" name="Google Shape;2301;p66"/>
            <p:cNvSpPr/>
            <p:nvPr/>
          </p:nvSpPr>
          <p:spPr>
            <a:xfrm>
              <a:off x="392966" y="750304"/>
              <a:ext cx="2434363" cy="79498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Who?</a:t>
              </a:r>
              <a:endParaRPr sz="3200" b="1" i="0" u="none" strike="noStrike" cap="none">
                <a:solidFill>
                  <a:schemeClr val="lt1"/>
                </a:solidFill>
                <a:latin typeface="Arial"/>
                <a:ea typeface="Arial"/>
                <a:cs typeface="Arial"/>
                <a:sym typeface="Arial"/>
              </a:endParaRPr>
            </a:p>
          </p:txBody>
        </p:sp>
      </p:grpSp>
      <p:sp>
        <p:nvSpPr>
          <p:cNvPr id="2303" name="Google Shape;2303;p66"/>
          <p:cNvSpPr txBox="1"/>
          <p:nvPr/>
        </p:nvSpPr>
        <p:spPr>
          <a:xfrm>
            <a:off x="3555242" y="473554"/>
            <a:ext cx="6822834" cy="7232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59"/>
              <a:buFont typeface="Arial"/>
              <a:buNone/>
            </a:pPr>
            <a:r>
              <a:rPr lang="en-GB" sz="4100" b="0" i="0" u="none" strike="noStrike" cap="none" dirty="0">
                <a:solidFill>
                  <a:srgbClr val="000000"/>
                </a:solidFill>
                <a:latin typeface="Arial"/>
                <a:ea typeface="Arial"/>
                <a:cs typeface="Arial"/>
                <a:sym typeface="Arial"/>
              </a:rPr>
              <a:t>The journalist’s questions</a:t>
            </a:r>
            <a:endParaRPr sz="4100" b="0" i="0" u="none" strike="noStrike" cap="none" dirty="0">
              <a:solidFill>
                <a:srgbClr val="000000"/>
              </a:solidFill>
              <a:latin typeface="Arial"/>
              <a:ea typeface="Arial"/>
              <a:cs typeface="Arial"/>
              <a:sym typeface="Arial"/>
            </a:endParaRPr>
          </a:p>
        </p:txBody>
      </p:sp>
      <p:pic>
        <p:nvPicPr>
          <p:cNvPr id="2304" name="Google Shape;2304;p66" descr="BBC-logo - Business In The Community"/>
          <p:cNvPicPr preferRelativeResize="0"/>
          <p:nvPr/>
        </p:nvPicPr>
        <p:blipFill rotWithShape="1">
          <a:blip r:embed="rId3">
            <a:alphaModFix/>
          </a:blip>
          <a:srcRect l="19680" t="38423" r="19838" b="36969"/>
          <a:stretch/>
        </p:blipFill>
        <p:spPr>
          <a:xfrm>
            <a:off x="10755877" y="5749494"/>
            <a:ext cx="849474" cy="259200"/>
          </a:xfrm>
          <a:prstGeom prst="rect">
            <a:avLst/>
          </a:prstGeom>
          <a:noFill/>
          <a:ln>
            <a:noFill/>
          </a:ln>
        </p:spPr>
      </p:pic>
      <p:pic>
        <p:nvPicPr>
          <p:cNvPr id="2305" name="Google Shape;2305;p66"/>
          <p:cNvPicPr preferRelativeResize="0"/>
          <p:nvPr/>
        </p:nvPicPr>
        <p:blipFill rotWithShape="1">
          <a:blip r:embed="rId4">
            <a:alphaModFix/>
          </a:blip>
          <a:srcRect l="49898" t="29329" r="27005" b="30305"/>
          <a:stretch/>
        </p:blipFill>
        <p:spPr>
          <a:xfrm rot="-5400000">
            <a:off x="11114398" y="5802156"/>
            <a:ext cx="634596" cy="1567031"/>
          </a:xfrm>
          <a:prstGeom prst="rect">
            <a:avLst/>
          </a:prstGeom>
          <a:noFill/>
          <a:ln>
            <a:noFill/>
          </a:ln>
        </p:spPr>
      </p:pic>
      <p:pic>
        <p:nvPicPr>
          <p:cNvPr id="3" name="Picture 2" descr="A group of people on a vehicle&#10;&#10;Description automatically generated with low confidence">
            <a:extLst>
              <a:ext uri="{FF2B5EF4-FFF2-40B4-BE49-F238E27FC236}">
                <a16:creationId xmlns:a16="http://schemas.microsoft.com/office/drawing/2014/main" id="{B0C260CE-096A-F147-87CF-4AB0E28140D3}"/>
              </a:ext>
            </a:extLst>
          </p:cNvPr>
          <p:cNvPicPr>
            <a:picLocks noChangeAspect="1"/>
          </p:cNvPicPr>
          <p:nvPr/>
        </p:nvPicPr>
        <p:blipFill>
          <a:blip r:embed="rId5"/>
          <a:stretch>
            <a:fillRect/>
          </a:stretch>
        </p:blipFill>
        <p:spPr>
          <a:xfrm>
            <a:off x="3838275" y="1459904"/>
            <a:ext cx="6750974" cy="5006340"/>
          </a:xfrm>
          <a:prstGeom prst="rect">
            <a:avLst/>
          </a:prstGeom>
        </p:spPr>
      </p:pic>
      <p:pic>
        <p:nvPicPr>
          <p:cNvPr id="2" name="Picture 1">
            <a:extLst>
              <a:ext uri="{FF2B5EF4-FFF2-40B4-BE49-F238E27FC236}">
                <a16:creationId xmlns:a16="http://schemas.microsoft.com/office/drawing/2014/main" id="{4DBC02A6-CB5D-41CF-8FAE-90A2DDEE1199}"/>
              </a:ext>
            </a:extLst>
          </p:cNvPr>
          <p:cNvPicPr>
            <a:picLocks noChangeAspect="1"/>
          </p:cNvPicPr>
          <p:nvPr/>
        </p:nvPicPr>
        <p:blipFill>
          <a:blip r:embed="rId6"/>
          <a:stretch>
            <a:fillRect/>
          </a:stretch>
        </p:blipFill>
        <p:spPr>
          <a:xfrm>
            <a:off x="253549" y="302295"/>
            <a:ext cx="2761727" cy="512108"/>
          </a:xfrm>
          <a:prstGeom prst="rect">
            <a:avLst/>
          </a:prstGeom>
        </p:spPr>
      </p:pic>
      <p:pic>
        <p:nvPicPr>
          <p:cNvPr id="18" name="Google Shape;1373;ge4ecc01168_0_0">
            <a:extLst>
              <a:ext uri="{FF2B5EF4-FFF2-40B4-BE49-F238E27FC236}">
                <a16:creationId xmlns:a16="http://schemas.microsoft.com/office/drawing/2014/main" id="{A0FB8FC5-A7E1-4D6D-9068-1A3A33BF4429}"/>
              </a:ext>
            </a:extLst>
          </p:cNvPr>
          <p:cNvPicPr preferRelativeResize="0"/>
          <p:nvPr/>
        </p:nvPicPr>
        <p:blipFill rotWithShape="1">
          <a:blip r:embed="rId7">
            <a:alphaModFix/>
          </a:blip>
          <a:srcRect/>
          <a:stretch/>
        </p:blipFill>
        <p:spPr>
          <a:xfrm>
            <a:off x="253549" y="944833"/>
            <a:ext cx="2771394" cy="178051"/>
          </a:xfrm>
          <a:prstGeom prst="rect">
            <a:avLst/>
          </a:prstGeom>
          <a:noFill/>
          <a:ln>
            <a:noFill/>
          </a:ln>
        </p:spPr>
      </p:pic>
    </p:spTree>
    <p:extLst>
      <p:ext uri="{BB962C8B-B14F-4D97-AF65-F5344CB8AC3E}">
        <p14:creationId xmlns:p14="http://schemas.microsoft.com/office/powerpoint/2010/main" val="32156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6" name="Google Shape;2286;p66"/>
          <p:cNvSpPr/>
          <p:nvPr/>
        </p:nvSpPr>
        <p:spPr>
          <a:xfrm>
            <a:off x="1624031" y="5624458"/>
            <a:ext cx="10040251"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0" name="Google Shape;2290;p66"/>
          <p:cNvSpPr/>
          <p:nvPr/>
        </p:nvSpPr>
        <p:spPr>
          <a:xfrm>
            <a:off x="1634413" y="2635848"/>
            <a:ext cx="10040251"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2" name="Google Shape;2292;p66"/>
          <p:cNvSpPr/>
          <p:nvPr/>
        </p:nvSpPr>
        <p:spPr>
          <a:xfrm>
            <a:off x="1624031" y="1649617"/>
            <a:ext cx="10040252" cy="809944"/>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2294" name="Google Shape;2294;p66"/>
          <p:cNvSpPr/>
          <p:nvPr/>
        </p:nvSpPr>
        <p:spPr>
          <a:xfrm>
            <a:off x="1634413" y="750304"/>
            <a:ext cx="10040252" cy="809945"/>
          </a:xfrm>
          <a:prstGeom prst="rect">
            <a:avLst/>
          </a:prstGeom>
          <a:solidFill>
            <a:schemeClr val="lt1"/>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grpSp>
        <p:nvGrpSpPr>
          <p:cNvPr id="2295" name="Google Shape;2295;p66"/>
          <p:cNvGrpSpPr/>
          <p:nvPr/>
        </p:nvGrpSpPr>
        <p:grpSpPr>
          <a:xfrm>
            <a:off x="1011386" y="1459904"/>
            <a:ext cx="2366939" cy="4924542"/>
            <a:chOff x="382584" y="750304"/>
            <a:chExt cx="2444745" cy="5908109"/>
          </a:xfrm>
        </p:grpSpPr>
        <p:sp>
          <p:nvSpPr>
            <p:cNvPr id="2296" name="Google Shape;2296;p66"/>
            <p:cNvSpPr/>
            <p:nvPr/>
          </p:nvSpPr>
          <p:spPr>
            <a:xfrm>
              <a:off x="382584" y="5848468"/>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Why?</a:t>
              </a:r>
              <a:endParaRPr sz="3200" b="1" i="0" u="none" strike="noStrike" cap="none">
                <a:solidFill>
                  <a:schemeClr val="lt1"/>
                </a:solidFill>
                <a:latin typeface="Arial"/>
                <a:ea typeface="Arial"/>
                <a:cs typeface="Arial"/>
                <a:sym typeface="Arial"/>
              </a:endParaRPr>
            </a:p>
          </p:txBody>
        </p:sp>
        <p:sp>
          <p:nvSpPr>
            <p:cNvPr id="2297" name="Google Shape;2297;p66"/>
            <p:cNvSpPr/>
            <p:nvPr/>
          </p:nvSpPr>
          <p:spPr>
            <a:xfrm>
              <a:off x="382584" y="4811554"/>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How?</a:t>
              </a:r>
              <a:endParaRPr sz="3200" b="1" i="0" u="none" strike="noStrike" cap="none">
                <a:solidFill>
                  <a:schemeClr val="lt1"/>
                </a:solidFill>
                <a:latin typeface="Arial"/>
                <a:ea typeface="Arial"/>
                <a:cs typeface="Arial"/>
                <a:sym typeface="Arial"/>
              </a:endParaRPr>
            </a:p>
          </p:txBody>
        </p:sp>
        <p:sp>
          <p:nvSpPr>
            <p:cNvPr id="2298" name="Google Shape;2298;p66"/>
            <p:cNvSpPr/>
            <p:nvPr/>
          </p:nvSpPr>
          <p:spPr>
            <a:xfrm>
              <a:off x="382584" y="3774638"/>
              <a:ext cx="2434364" cy="80994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When?</a:t>
              </a:r>
              <a:endParaRPr sz="3200" b="1" i="0" u="none" strike="noStrike" cap="none">
                <a:solidFill>
                  <a:schemeClr val="lt1"/>
                </a:solidFill>
                <a:latin typeface="Arial"/>
                <a:ea typeface="Arial"/>
                <a:cs typeface="Arial"/>
                <a:sym typeface="Arial"/>
              </a:endParaRPr>
            </a:p>
          </p:txBody>
        </p:sp>
        <p:sp>
          <p:nvSpPr>
            <p:cNvPr id="2299" name="Google Shape;2299;p66"/>
            <p:cNvSpPr/>
            <p:nvPr/>
          </p:nvSpPr>
          <p:spPr>
            <a:xfrm>
              <a:off x="392966" y="2773448"/>
              <a:ext cx="2434363" cy="809945"/>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Where?</a:t>
              </a:r>
              <a:endParaRPr sz="3200" b="1" i="0" u="none" strike="noStrike" cap="none">
                <a:solidFill>
                  <a:schemeClr val="lt1"/>
                </a:solidFill>
                <a:latin typeface="Arial"/>
                <a:ea typeface="Arial"/>
                <a:cs typeface="Arial"/>
                <a:sym typeface="Arial"/>
              </a:endParaRPr>
            </a:p>
          </p:txBody>
        </p:sp>
        <p:sp>
          <p:nvSpPr>
            <p:cNvPr id="2300" name="Google Shape;2300;p66"/>
            <p:cNvSpPr/>
            <p:nvPr/>
          </p:nvSpPr>
          <p:spPr>
            <a:xfrm>
              <a:off x="382584" y="1787216"/>
              <a:ext cx="2434363" cy="80994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What?</a:t>
              </a:r>
              <a:endParaRPr sz="3200" b="1" i="0" u="none" strike="noStrike" cap="none">
                <a:solidFill>
                  <a:schemeClr val="lt1"/>
                </a:solidFill>
                <a:latin typeface="Arial"/>
                <a:ea typeface="Arial"/>
                <a:cs typeface="Arial"/>
                <a:sym typeface="Arial"/>
              </a:endParaRPr>
            </a:p>
          </p:txBody>
        </p:sp>
        <p:sp>
          <p:nvSpPr>
            <p:cNvPr id="2301" name="Google Shape;2301;p66"/>
            <p:cNvSpPr/>
            <p:nvPr/>
          </p:nvSpPr>
          <p:spPr>
            <a:xfrm>
              <a:off x="392966" y="750304"/>
              <a:ext cx="2434363" cy="794984"/>
            </a:xfrm>
            <a:prstGeom prst="rect">
              <a:avLst/>
            </a:prstGeom>
            <a:solidFill>
              <a:srgbClr val="C0000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3359"/>
                <a:buFont typeface="Arial"/>
                <a:buNone/>
              </a:pPr>
              <a:r>
                <a:rPr lang="en-GB" sz="3200" b="1" i="0" u="none" strike="noStrike" cap="none">
                  <a:solidFill>
                    <a:schemeClr val="lt1"/>
                  </a:solidFill>
                  <a:latin typeface="Arial"/>
                  <a:ea typeface="Arial"/>
                  <a:cs typeface="Arial"/>
                  <a:sym typeface="Arial"/>
                </a:rPr>
                <a:t>Who?</a:t>
              </a:r>
              <a:endParaRPr sz="3200" b="1" i="0" u="none" strike="noStrike" cap="none">
                <a:solidFill>
                  <a:schemeClr val="lt1"/>
                </a:solidFill>
                <a:latin typeface="Arial"/>
                <a:ea typeface="Arial"/>
                <a:cs typeface="Arial"/>
                <a:sym typeface="Arial"/>
              </a:endParaRPr>
            </a:p>
          </p:txBody>
        </p:sp>
      </p:grpSp>
      <p:sp>
        <p:nvSpPr>
          <p:cNvPr id="2303" name="Google Shape;2303;p66"/>
          <p:cNvSpPr txBox="1"/>
          <p:nvPr/>
        </p:nvSpPr>
        <p:spPr>
          <a:xfrm>
            <a:off x="3555242" y="473554"/>
            <a:ext cx="6822834" cy="7232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59"/>
              <a:buFont typeface="Arial"/>
              <a:buNone/>
            </a:pPr>
            <a:r>
              <a:rPr lang="en-GB" sz="4100" b="0" i="0" u="none" strike="noStrike" cap="none" dirty="0">
                <a:solidFill>
                  <a:srgbClr val="000000"/>
                </a:solidFill>
                <a:latin typeface="Arial"/>
                <a:ea typeface="Arial"/>
                <a:cs typeface="Arial"/>
                <a:sym typeface="Arial"/>
              </a:rPr>
              <a:t>The journalist’s questions</a:t>
            </a:r>
            <a:endParaRPr sz="4100" b="0" i="0" u="none" strike="noStrike" cap="none" dirty="0">
              <a:solidFill>
                <a:srgbClr val="000000"/>
              </a:solidFill>
              <a:latin typeface="Arial"/>
              <a:ea typeface="Arial"/>
              <a:cs typeface="Arial"/>
              <a:sym typeface="Arial"/>
            </a:endParaRPr>
          </a:p>
        </p:txBody>
      </p:sp>
      <p:pic>
        <p:nvPicPr>
          <p:cNvPr id="2304" name="Google Shape;2304;p66" descr="BBC-logo - Business In The Community"/>
          <p:cNvPicPr preferRelativeResize="0"/>
          <p:nvPr/>
        </p:nvPicPr>
        <p:blipFill rotWithShape="1">
          <a:blip r:embed="rId3">
            <a:alphaModFix/>
          </a:blip>
          <a:srcRect l="19680" t="38423" r="19838" b="36969"/>
          <a:stretch/>
        </p:blipFill>
        <p:spPr>
          <a:xfrm>
            <a:off x="10755877" y="5749494"/>
            <a:ext cx="849474" cy="259200"/>
          </a:xfrm>
          <a:prstGeom prst="rect">
            <a:avLst/>
          </a:prstGeom>
          <a:noFill/>
          <a:ln>
            <a:noFill/>
          </a:ln>
        </p:spPr>
      </p:pic>
      <p:pic>
        <p:nvPicPr>
          <p:cNvPr id="2305" name="Google Shape;2305;p66"/>
          <p:cNvPicPr preferRelativeResize="0"/>
          <p:nvPr/>
        </p:nvPicPr>
        <p:blipFill rotWithShape="1">
          <a:blip r:embed="rId4">
            <a:alphaModFix/>
          </a:blip>
          <a:srcRect l="49898" t="29329" r="27005" b="30305"/>
          <a:stretch/>
        </p:blipFill>
        <p:spPr>
          <a:xfrm rot="-5400000">
            <a:off x="11114398" y="5802156"/>
            <a:ext cx="634596" cy="1567031"/>
          </a:xfrm>
          <a:prstGeom prst="rect">
            <a:avLst/>
          </a:prstGeom>
          <a:noFill/>
          <a:ln>
            <a:noFill/>
          </a:ln>
        </p:spPr>
      </p:pic>
      <p:pic>
        <p:nvPicPr>
          <p:cNvPr id="6" name="Picture 5" descr="Graphical user interface, website&#10;&#10;Description automatically generated">
            <a:extLst>
              <a:ext uri="{FF2B5EF4-FFF2-40B4-BE49-F238E27FC236}">
                <a16:creationId xmlns:a16="http://schemas.microsoft.com/office/drawing/2014/main" id="{64A5C6CF-114D-B540-8462-5E64EAE6FE60}"/>
              </a:ext>
            </a:extLst>
          </p:cNvPr>
          <p:cNvPicPr>
            <a:picLocks noChangeAspect="1"/>
          </p:cNvPicPr>
          <p:nvPr/>
        </p:nvPicPr>
        <p:blipFill>
          <a:blip r:embed="rId5"/>
          <a:stretch>
            <a:fillRect/>
          </a:stretch>
        </p:blipFill>
        <p:spPr>
          <a:xfrm>
            <a:off x="4678282" y="1198304"/>
            <a:ext cx="5699794" cy="5718699"/>
          </a:xfrm>
          <a:prstGeom prst="rect">
            <a:avLst/>
          </a:prstGeom>
        </p:spPr>
      </p:pic>
    </p:spTree>
    <p:extLst>
      <p:ext uri="{BB962C8B-B14F-4D97-AF65-F5344CB8AC3E}">
        <p14:creationId xmlns:p14="http://schemas.microsoft.com/office/powerpoint/2010/main" val="77667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pic>
        <p:nvPicPr>
          <p:cNvPr id="47" name="Picture 46" descr="Text&#10;&#10;Description automatically generated">
            <a:extLst>
              <a:ext uri="{FF2B5EF4-FFF2-40B4-BE49-F238E27FC236}">
                <a16:creationId xmlns:a16="http://schemas.microsoft.com/office/drawing/2014/main" id="{BE095802-521E-7746-964F-A6C4F53B5971}"/>
              </a:ext>
            </a:extLst>
          </p:cNvPr>
          <p:cNvPicPr>
            <a:picLocks noChangeAspect="1"/>
          </p:cNvPicPr>
          <p:nvPr/>
        </p:nvPicPr>
        <p:blipFill>
          <a:blip r:embed="rId14"/>
          <a:stretch>
            <a:fillRect/>
          </a:stretch>
        </p:blipFill>
        <p:spPr>
          <a:xfrm>
            <a:off x="2387600" y="2324100"/>
            <a:ext cx="7416800" cy="2209800"/>
          </a:xfrm>
          <a:prstGeom prst="rect">
            <a:avLst/>
          </a:prstGeom>
        </p:spPr>
      </p:pic>
      <p:pic>
        <p:nvPicPr>
          <p:cNvPr id="48" name="Picture 47" descr="Shape&#10;&#10;Description automatically generated">
            <a:extLst>
              <a:ext uri="{FF2B5EF4-FFF2-40B4-BE49-F238E27FC236}">
                <a16:creationId xmlns:a16="http://schemas.microsoft.com/office/drawing/2014/main" id="{B0E1EBC3-FEF1-7142-A3A5-A725FFC886D5}"/>
              </a:ext>
            </a:extLst>
          </p:cNvPr>
          <p:cNvPicPr>
            <a:picLocks noChangeAspect="1"/>
          </p:cNvPicPr>
          <p:nvPr/>
        </p:nvPicPr>
        <p:blipFill>
          <a:blip r:embed="rId15"/>
          <a:stretch>
            <a:fillRect/>
          </a:stretch>
        </p:blipFill>
        <p:spPr>
          <a:xfrm>
            <a:off x="2914525" y="2862768"/>
            <a:ext cx="1347701" cy="635000"/>
          </a:xfrm>
          <a:prstGeom prst="rect">
            <a:avLst/>
          </a:prstGeom>
        </p:spPr>
      </p:pic>
      <p:pic>
        <p:nvPicPr>
          <p:cNvPr id="8" name="Picture 7" descr="Shape&#10;&#10;Description automatically generated">
            <a:extLst>
              <a:ext uri="{FF2B5EF4-FFF2-40B4-BE49-F238E27FC236}">
                <a16:creationId xmlns:a16="http://schemas.microsoft.com/office/drawing/2014/main" id="{095ABD57-1E83-A24E-9691-1A866CDC0DDD}"/>
              </a:ext>
            </a:extLst>
          </p:cNvPr>
          <p:cNvPicPr>
            <a:picLocks noChangeAspect="1"/>
          </p:cNvPicPr>
          <p:nvPr/>
        </p:nvPicPr>
        <p:blipFill>
          <a:blip r:embed="rId15"/>
          <a:stretch>
            <a:fillRect/>
          </a:stretch>
        </p:blipFill>
        <p:spPr>
          <a:xfrm>
            <a:off x="4175760" y="2743200"/>
            <a:ext cx="4079240" cy="1168400"/>
          </a:xfrm>
          <a:prstGeom prst="rect">
            <a:avLst/>
          </a:prstGeom>
        </p:spPr>
      </p:pic>
      <p:sp>
        <p:nvSpPr>
          <p:cNvPr id="9" name="TextBox 8">
            <a:extLst>
              <a:ext uri="{FF2B5EF4-FFF2-40B4-BE49-F238E27FC236}">
                <a16:creationId xmlns:a16="http://schemas.microsoft.com/office/drawing/2014/main" id="{20A6A7D1-DC9C-6049-A742-A875758F7020}"/>
              </a:ext>
            </a:extLst>
          </p:cNvPr>
          <p:cNvSpPr txBox="1"/>
          <p:nvPr/>
        </p:nvSpPr>
        <p:spPr>
          <a:xfrm>
            <a:off x="2669694" y="2679979"/>
            <a:ext cx="1837362" cy="400110"/>
          </a:xfrm>
          <a:prstGeom prst="rect">
            <a:avLst/>
          </a:prstGeom>
          <a:noFill/>
        </p:spPr>
        <p:txBody>
          <a:bodyPr wrap="none" rtlCol="0">
            <a:spAutoFit/>
          </a:bodyPr>
          <a:lstStyle/>
          <a:p>
            <a:r>
              <a:rPr lang="en-US" sz="2000" b="1" dirty="0">
                <a:solidFill>
                  <a:schemeClr val="bg1"/>
                </a:solidFill>
                <a:latin typeface="+mj-lt"/>
              </a:rPr>
              <a:t>Remember… </a:t>
            </a:r>
          </a:p>
        </p:txBody>
      </p:sp>
      <p:sp>
        <p:nvSpPr>
          <p:cNvPr id="10" name="TextBox 9">
            <a:extLst>
              <a:ext uri="{FF2B5EF4-FFF2-40B4-BE49-F238E27FC236}">
                <a16:creationId xmlns:a16="http://schemas.microsoft.com/office/drawing/2014/main" id="{7AD71F2F-BC78-0E4C-AC54-114F2E6448DC}"/>
              </a:ext>
            </a:extLst>
          </p:cNvPr>
          <p:cNvSpPr txBox="1"/>
          <p:nvPr/>
        </p:nvSpPr>
        <p:spPr>
          <a:xfrm>
            <a:off x="3311453" y="3157108"/>
            <a:ext cx="5256567" cy="769441"/>
          </a:xfrm>
          <a:prstGeom prst="rect">
            <a:avLst/>
          </a:prstGeom>
          <a:noFill/>
        </p:spPr>
        <p:txBody>
          <a:bodyPr wrap="none" rtlCol="0">
            <a:spAutoFit/>
          </a:bodyPr>
          <a:lstStyle/>
          <a:p>
            <a:r>
              <a:rPr lang="en-US" sz="2200" i="1" dirty="0">
                <a:solidFill>
                  <a:schemeClr val="bg1"/>
                </a:solidFill>
              </a:rPr>
              <a:t>you can use the journalists’ questions</a:t>
            </a:r>
          </a:p>
          <a:p>
            <a:r>
              <a:rPr lang="en-US" sz="2200" i="1" dirty="0">
                <a:solidFill>
                  <a:schemeClr val="bg1"/>
                </a:solidFill>
              </a:rPr>
              <a:t>to help you decide if a story is real or not</a:t>
            </a:r>
          </a:p>
        </p:txBody>
      </p:sp>
    </p:spTree>
    <p:extLst>
      <p:ext uri="{BB962C8B-B14F-4D97-AF65-F5344CB8AC3E}">
        <p14:creationId xmlns:p14="http://schemas.microsoft.com/office/powerpoint/2010/main" val="280291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40" name="TextBox 39">
            <a:extLst>
              <a:ext uri="{FF2B5EF4-FFF2-40B4-BE49-F238E27FC236}">
                <a16:creationId xmlns:a16="http://schemas.microsoft.com/office/drawing/2014/main" id="{6B01B5A1-95B4-5146-88DC-0ECD97C20A13}"/>
              </a:ext>
            </a:extLst>
          </p:cNvPr>
          <p:cNvSpPr txBox="1"/>
          <p:nvPr/>
        </p:nvSpPr>
        <p:spPr>
          <a:xfrm>
            <a:off x="864718" y="1360500"/>
            <a:ext cx="4193777" cy="584775"/>
          </a:xfrm>
          <a:prstGeom prst="rect">
            <a:avLst/>
          </a:prstGeom>
          <a:noFill/>
        </p:spPr>
        <p:txBody>
          <a:bodyPr wrap="none" rtlCol="0">
            <a:spAutoFit/>
          </a:bodyPr>
          <a:lstStyle/>
          <a:p>
            <a:r>
              <a:rPr lang="en-US" sz="3200" dirty="0"/>
              <a:t>This lesson’s top tip is</a:t>
            </a:r>
          </a:p>
        </p:txBody>
      </p:sp>
      <p:pic>
        <p:nvPicPr>
          <p:cNvPr id="3" name="Picture 2" descr="Graphical user interface, text&#10;&#10;Description automatically generated">
            <a:extLst>
              <a:ext uri="{FF2B5EF4-FFF2-40B4-BE49-F238E27FC236}">
                <a16:creationId xmlns:a16="http://schemas.microsoft.com/office/drawing/2014/main" id="{337C2B5A-8EBA-EA42-A3A5-43DCAC39473A}"/>
              </a:ext>
            </a:extLst>
          </p:cNvPr>
          <p:cNvPicPr>
            <a:picLocks noChangeAspect="1"/>
          </p:cNvPicPr>
          <p:nvPr/>
        </p:nvPicPr>
        <p:blipFill>
          <a:blip r:embed="rId14"/>
          <a:stretch>
            <a:fillRect/>
          </a:stretch>
        </p:blipFill>
        <p:spPr>
          <a:xfrm>
            <a:off x="892279" y="2525981"/>
            <a:ext cx="10121900" cy="1524000"/>
          </a:xfrm>
          <a:prstGeom prst="rect">
            <a:avLst/>
          </a:prstGeom>
        </p:spPr>
      </p:pic>
      <p:sp>
        <p:nvSpPr>
          <p:cNvPr id="2" name="Rectangle 1">
            <a:extLst>
              <a:ext uri="{FF2B5EF4-FFF2-40B4-BE49-F238E27FC236}">
                <a16:creationId xmlns:a16="http://schemas.microsoft.com/office/drawing/2014/main" id="{A1F5DC67-DAAE-408F-AF77-184B1644239F}"/>
              </a:ext>
            </a:extLst>
          </p:cNvPr>
          <p:cNvSpPr/>
          <p:nvPr/>
        </p:nvSpPr>
        <p:spPr>
          <a:xfrm>
            <a:off x="1649452" y="4897335"/>
            <a:ext cx="9217680" cy="1569660"/>
          </a:xfrm>
          <a:prstGeom prst="rect">
            <a:avLst/>
          </a:prstGeom>
        </p:spPr>
        <p:txBody>
          <a:bodyPr wrap="square">
            <a:spAutoFit/>
          </a:bodyPr>
          <a:lstStyle/>
          <a:p>
            <a:pPr algn="ctr"/>
            <a:r>
              <a:rPr lang="en-GB" sz="2400" dirty="0">
                <a:latin typeface="BBC Reith Sans" panose="020B0603020204020204" pitchFamily="34" charset="0"/>
                <a:ea typeface="Calibri" panose="020F0502020204030204" pitchFamily="34" charset="0"/>
                <a:cs typeface="Times New Roman" panose="02020603050405020304" pitchFamily="18" charset="0"/>
              </a:rPr>
              <a:t>WATCH THIS FILM TO CONSOLIDATE YOUR LEARNING</a:t>
            </a:r>
          </a:p>
          <a:p>
            <a:pPr algn="ctr"/>
            <a:r>
              <a:rPr lang="en-GB" sz="2400" dirty="0">
                <a:latin typeface="BBC Reith Sans" panose="020B0603020204020204" pitchFamily="34" charset="0"/>
                <a:ea typeface="Calibri" panose="020F0502020204030204" pitchFamily="34" charset="0"/>
                <a:cs typeface="Times New Roman" panose="02020603050405020304" pitchFamily="18" charset="0"/>
              </a:rPr>
              <a:t>Checking the Story</a:t>
            </a:r>
          </a:p>
          <a:p>
            <a:pPr algn="ctr"/>
            <a:r>
              <a:rPr lang="en-GB" sz="2400" dirty="0">
                <a:hlinkClick r:id="rId15"/>
              </a:rPr>
              <a:t>https://bbc.com/beyondfakenews/checking-the-story/</a:t>
            </a:r>
            <a:endParaRPr lang="en-GB" sz="2400" dirty="0"/>
          </a:p>
          <a:p>
            <a:pPr algn="ctr"/>
            <a:endParaRPr lang="en-GB" sz="2400" dirty="0"/>
          </a:p>
        </p:txBody>
      </p:sp>
    </p:spTree>
    <p:extLst>
      <p:ext uri="{BB962C8B-B14F-4D97-AF65-F5344CB8AC3E}">
        <p14:creationId xmlns:p14="http://schemas.microsoft.com/office/powerpoint/2010/main" val="197294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p:nvPr/>
        </p:nvCxnSpPr>
        <p:spPr>
          <a:xfrm>
            <a:off x="3009221" y="4331352"/>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1191814" y="2601441"/>
            <a:ext cx="6108830" cy="1504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End of module 2</a:t>
            </a:r>
          </a:p>
          <a:p>
            <a:pPr marL="0" marR="0" lvl="0" indent="0" algn="l" rtl="0">
              <a:lnSpc>
                <a:spcPct val="100000"/>
              </a:lnSpc>
              <a:spcBef>
                <a:spcPts val="0"/>
              </a:spcBef>
              <a:spcAft>
                <a:spcPts val="0"/>
              </a:spcAft>
              <a:buClr>
                <a:schemeClr val="dk1"/>
              </a:buClr>
              <a:buSzPts val="1500"/>
              <a:buFont typeface="Arial"/>
              <a:buNone/>
            </a:pPr>
            <a:r>
              <a:rPr lang="en-GB" sz="3500" b="1" dirty="0">
                <a:solidFill>
                  <a:schemeClr val="dk1"/>
                </a:solidFill>
              </a:rPr>
              <a:t>Tools to check </a:t>
            </a:r>
            <a:r>
              <a:rPr lang="en-GB" sz="3500" b="1" i="0" u="none" strike="noStrike" cap="none" dirty="0">
                <a:solidFill>
                  <a:schemeClr val="dk1"/>
                </a:solidFill>
                <a:latin typeface="Arial"/>
                <a:ea typeface="Arial"/>
                <a:cs typeface="Arial"/>
                <a:sym typeface="Arial"/>
              </a:rPr>
              <a:t>‘fake </a:t>
            </a:r>
            <a:r>
              <a:rPr lang="en-GB" sz="3500" b="1" dirty="0">
                <a:solidFill>
                  <a:schemeClr val="dk1"/>
                </a:solidFill>
              </a:rPr>
              <a:t>n</a:t>
            </a:r>
            <a:r>
              <a:rPr lang="en-GB" sz="3500" b="1" i="0" u="none" strike="noStrike" cap="none" dirty="0">
                <a:solidFill>
                  <a:schemeClr val="dk1"/>
                </a:solidFill>
                <a:latin typeface="Arial"/>
                <a:ea typeface="Arial"/>
                <a:cs typeface="Arial"/>
                <a:sym typeface="Arial"/>
              </a:rPr>
              <a:t>ews’ </a:t>
            </a:r>
            <a:endParaRPr sz="3500" b="1"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7C3881C1-6120-4853-80CB-30EB61927F57}"/>
              </a:ext>
            </a:extLst>
          </p:cNvPr>
          <p:cNvSpPr txBox="1"/>
          <p:nvPr/>
        </p:nvSpPr>
        <p:spPr>
          <a:xfrm>
            <a:off x="825376" y="4701618"/>
            <a:ext cx="6735658" cy="1569660"/>
          </a:xfrm>
          <a:prstGeom prst="rect">
            <a:avLst/>
          </a:prstGeom>
          <a:noFill/>
        </p:spPr>
        <p:txBody>
          <a:bodyPr wrap="square" rtlCol="0">
            <a:spAutoFit/>
          </a:bodyPr>
          <a:lstStyle/>
          <a:p>
            <a:r>
              <a:rPr lang="en-GB" sz="1600" b="1" dirty="0"/>
              <a:t>© BBC 2022</a:t>
            </a:r>
            <a:endParaRPr lang="en-GB" sz="1600" dirty="0"/>
          </a:p>
          <a:p>
            <a:r>
              <a:rPr lang="en-GB" sz="1600" b="1" dirty="0"/>
              <a:t>These workshops and slides are for educational and private study use only.  They are not for resale or commercial and/or online distribution.      </a:t>
            </a:r>
            <a:endParaRPr lang="en-GB" sz="1600" dirty="0"/>
          </a:p>
          <a:p>
            <a:r>
              <a:rPr lang="en-GB" sz="1600" b="1" dirty="0"/>
              <a:t>if you wish to use the workshops and slides for any other purpose, please contact marie.helly@bbc.co.uk</a:t>
            </a:r>
            <a:endParaRPr lang="en-GB" sz="1600" dirty="0"/>
          </a:p>
        </p:txBody>
      </p:sp>
    </p:spTree>
    <p:extLst>
      <p:ext uri="{BB962C8B-B14F-4D97-AF65-F5344CB8AC3E}">
        <p14:creationId xmlns:p14="http://schemas.microsoft.com/office/powerpoint/2010/main" val="203868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E"/>
        </a:solidFill>
        <a:effectLst/>
      </p:bgPr>
    </p:bg>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sp>
        <p:nvSpPr>
          <p:cNvPr id="873" name="Google Shape;873;ge68d92fb21_0_222"/>
          <p:cNvSpPr/>
          <p:nvPr/>
        </p:nvSpPr>
        <p:spPr>
          <a:xfrm>
            <a:off x="649147" y="1340407"/>
            <a:ext cx="11108920" cy="42511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100" b="1" i="0" u="sng" strike="noStrike" cap="none" dirty="0">
                <a:solidFill>
                  <a:schemeClr val="dk1"/>
                </a:solidFill>
                <a:latin typeface="Arial"/>
                <a:ea typeface="Arial"/>
                <a:cs typeface="Arial"/>
                <a:sym typeface="Arial"/>
              </a:rPr>
              <a:t>Objectives</a:t>
            </a:r>
            <a:endParaRPr sz="4100" b="1" i="0" u="sng" strike="noStrike" cap="none" dirty="0">
              <a:solidFill>
                <a:schemeClr val="dk1"/>
              </a:solidFill>
              <a:latin typeface="Arial"/>
              <a:ea typeface="Arial"/>
              <a:cs typeface="Arial"/>
              <a:sym typeface="Arial"/>
            </a:endParaRPr>
          </a:p>
          <a:p>
            <a:pPr marR="0" lvl="0" rtl="0">
              <a:lnSpc>
                <a:spcPct val="100000"/>
              </a:lnSpc>
              <a:spcBef>
                <a:spcPts val="0"/>
              </a:spcBef>
              <a:spcAft>
                <a:spcPts val="0"/>
              </a:spcAft>
              <a:buClr>
                <a:srgbClr val="000000"/>
              </a:buClr>
              <a:buSzPts val="4100"/>
            </a:pPr>
            <a:endParaRPr lang="en-GB" sz="3200" dirty="0">
              <a:solidFill>
                <a:schemeClr val="dk1"/>
              </a:solidFill>
            </a:endParaRPr>
          </a:p>
          <a:p>
            <a:pPr marR="0" lvl="0" rtl="0">
              <a:lnSpc>
                <a:spcPct val="100000"/>
              </a:lnSpc>
              <a:spcBef>
                <a:spcPts val="0"/>
              </a:spcBef>
              <a:spcAft>
                <a:spcPts val="0"/>
              </a:spcAft>
              <a:buClr>
                <a:srgbClr val="000000"/>
              </a:buClr>
              <a:buSzPts val="4100"/>
            </a:pPr>
            <a:r>
              <a:rPr lang="en-GB" sz="3200" b="1" dirty="0">
                <a:solidFill>
                  <a:schemeClr val="dk1"/>
                </a:solidFill>
              </a:rPr>
              <a:t>For this lesson: </a:t>
            </a:r>
            <a:r>
              <a:rPr lang="en-GB" sz="2800" dirty="0"/>
              <a:t>REAL checks &amp; journalists’ questions</a:t>
            </a:r>
          </a:p>
          <a:p>
            <a:pPr marR="0" lvl="0" rtl="0">
              <a:lnSpc>
                <a:spcPct val="100000"/>
              </a:lnSpc>
              <a:spcBef>
                <a:spcPts val="0"/>
              </a:spcBef>
              <a:spcAft>
                <a:spcPts val="0"/>
              </a:spcAft>
              <a:buClr>
                <a:srgbClr val="000000"/>
              </a:buClr>
              <a:buSzPts val="4100"/>
            </a:pPr>
            <a:endParaRPr lang="en-GB" sz="2800" dirty="0"/>
          </a:p>
          <a:p>
            <a:pPr marL="457200" indent="-457200">
              <a:buFont typeface="Arial" panose="020B0604020202020204" pitchFamily="34" charset="0"/>
              <a:buChar char="•"/>
            </a:pPr>
            <a:r>
              <a:rPr lang="en-GB" sz="2800" dirty="0"/>
              <a:t>Learn to ask useful questions</a:t>
            </a:r>
          </a:p>
          <a:p>
            <a:pPr marL="457200" indent="-457200">
              <a:buFont typeface="Arial" panose="020B0604020202020204" pitchFamily="34" charset="0"/>
              <a:buChar char="•"/>
            </a:pPr>
            <a:r>
              <a:rPr lang="en-GB" sz="2800" dirty="0"/>
              <a:t>Gain skills to check stories &amp; spot and if you are being misled</a:t>
            </a:r>
          </a:p>
          <a:p>
            <a:pPr marL="457200" indent="-457200">
              <a:buFont typeface="Arial" panose="020B0604020202020204" pitchFamily="34" charset="0"/>
              <a:buChar char="•"/>
            </a:pPr>
            <a:r>
              <a:rPr lang="en-GB" sz="2800" dirty="0"/>
              <a:t>Understand how these skills can be applied to all kinds of information</a:t>
            </a:r>
          </a:p>
          <a:p>
            <a:pPr marL="571500" marR="0" lvl="0" indent="-571500" rtl="0">
              <a:lnSpc>
                <a:spcPct val="100000"/>
              </a:lnSpc>
              <a:spcBef>
                <a:spcPts val="0"/>
              </a:spcBef>
              <a:spcAft>
                <a:spcPts val="0"/>
              </a:spcAft>
              <a:buClr>
                <a:srgbClr val="000000"/>
              </a:buClr>
              <a:buSzPts val="4100"/>
              <a:buFontTx/>
              <a:buChar char="-"/>
            </a:pPr>
            <a:endParaRPr lang="en-GB" sz="2800" b="0" i="0" u="none" strike="noStrike" cap="none" dirty="0">
              <a:solidFill>
                <a:schemeClr val="dk1"/>
              </a:solidFill>
              <a:latin typeface="Arial"/>
              <a:ea typeface="Arial"/>
              <a:cs typeface="Arial"/>
              <a:sym typeface="Arial"/>
            </a:endParaRPr>
          </a:p>
          <a:p>
            <a:pPr marL="571500" marR="0" lvl="0" indent="-571500" rtl="0">
              <a:lnSpc>
                <a:spcPct val="100000"/>
              </a:lnSpc>
              <a:spcBef>
                <a:spcPts val="0"/>
              </a:spcBef>
              <a:spcAft>
                <a:spcPts val="0"/>
              </a:spcAft>
              <a:buClr>
                <a:srgbClr val="000000"/>
              </a:buClr>
              <a:buSzPts val="4100"/>
              <a:buFontTx/>
              <a:buChar char="-"/>
            </a:pPr>
            <a:endParaRPr sz="3200" b="0" i="0" u="none" strike="noStrike" cap="none" dirty="0">
              <a:solidFill>
                <a:srgbClr val="000000"/>
              </a:solidFill>
              <a:latin typeface="Arial"/>
              <a:ea typeface="Arial"/>
              <a:cs typeface="Arial"/>
              <a:sym typeface="Arial"/>
            </a:endParaRPr>
          </a:p>
        </p:txBody>
      </p:sp>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14CBC227-ACD0-8D45-BA35-FEFAC0B8EE10}"/>
              </a:ext>
            </a:extLst>
          </p:cNvPr>
          <p:cNvPicPr>
            <a:picLocks noChangeAspect="1"/>
          </p:cNvPicPr>
          <p:nvPr/>
        </p:nvPicPr>
        <p:blipFill>
          <a:blip r:embed="rId14"/>
          <a:stretch>
            <a:fillRect/>
          </a:stretch>
        </p:blipFill>
        <p:spPr>
          <a:xfrm>
            <a:off x="2076450" y="2089150"/>
            <a:ext cx="8039100" cy="2679700"/>
          </a:xfrm>
          <a:prstGeom prst="rect">
            <a:avLst/>
          </a:prstGeom>
        </p:spPr>
      </p:pic>
      <p:sp>
        <p:nvSpPr>
          <p:cNvPr id="2" name="TextBox 1">
            <a:extLst>
              <a:ext uri="{FF2B5EF4-FFF2-40B4-BE49-F238E27FC236}">
                <a16:creationId xmlns:a16="http://schemas.microsoft.com/office/drawing/2014/main" id="{1A24C0ED-179A-2649-B60C-EF3A8313EB2D}"/>
              </a:ext>
            </a:extLst>
          </p:cNvPr>
          <p:cNvSpPr txBox="1"/>
          <p:nvPr/>
        </p:nvSpPr>
        <p:spPr>
          <a:xfrm>
            <a:off x="864718" y="1360500"/>
            <a:ext cx="1893467" cy="584775"/>
          </a:xfrm>
          <a:prstGeom prst="rect">
            <a:avLst/>
          </a:prstGeom>
          <a:noFill/>
        </p:spPr>
        <p:txBody>
          <a:bodyPr wrap="none" rtlCol="0">
            <a:spAutoFit/>
          </a:bodyPr>
          <a:lstStyle/>
          <a:p>
            <a:r>
              <a:rPr lang="en-US" sz="3200" dirty="0"/>
              <a:t>Recap….</a:t>
            </a:r>
          </a:p>
        </p:txBody>
      </p:sp>
    </p:spTree>
    <p:extLst>
      <p:ext uri="{BB962C8B-B14F-4D97-AF65-F5344CB8AC3E}">
        <p14:creationId xmlns:p14="http://schemas.microsoft.com/office/powerpoint/2010/main" val="278820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40" name="TextBox 39">
            <a:extLst>
              <a:ext uri="{FF2B5EF4-FFF2-40B4-BE49-F238E27FC236}">
                <a16:creationId xmlns:a16="http://schemas.microsoft.com/office/drawing/2014/main" id="{6B01B5A1-95B4-5146-88DC-0ECD97C20A13}"/>
              </a:ext>
            </a:extLst>
          </p:cNvPr>
          <p:cNvSpPr txBox="1"/>
          <p:nvPr/>
        </p:nvSpPr>
        <p:spPr>
          <a:xfrm>
            <a:off x="864718" y="1360500"/>
            <a:ext cx="4193777" cy="584775"/>
          </a:xfrm>
          <a:prstGeom prst="rect">
            <a:avLst/>
          </a:prstGeom>
          <a:noFill/>
        </p:spPr>
        <p:txBody>
          <a:bodyPr wrap="none" rtlCol="0">
            <a:spAutoFit/>
          </a:bodyPr>
          <a:lstStyle/>
          <a:p>
            <a:r>
              <a:rPr lang="en-US" sz="3200" dirty="0"/>
              <a:t>This lesson’s top tip is</a:t>
            </a:r>
          </a:p>
        </p:txBody>
      </p:sp>
      <p:pic>
        <p:nvPicPr>
          <p:cNvPr id="3" name="Picture 2" descr="A picture containing text, red, sign, screenshot&#10;&#10;Description automatically generated">
            <a:extLst>
              <a:ext uri="{FF2B5EF4-FFF2-40B4-BE49-F238E27FC236}">
                <a16:creationId xmlns:a16="http://schemas.microsoft.com/office/drawing/2014/main" id="{292A6839-D0C9-D346-868A-3E747290C4F2}"/>
              </a:ext>
            </a:extLst>
          </p:cNvPr>
          <p:cNvPicPr>
            <a:picLocks noChangeAspect="1"/>
          </p:cNvPicPr>
          <p:nvPr/>
        </p:nvPicPr>
        <p:blipFill>
          <a:blip r:embed="rId14"/>
          <a:stretch>
            <a:fillRect/>
          </a:stretch>
        </p:blipFill>
        <p:spPr>
          <a:xfrm>
            <a:off x="1028700" y="2667000"/>
            <a:ext cx="10134600" cy="1524000"/>
          </a:xfrm>
          <a:prstGeom prst="rect">
            <a:avLst/>
          </a:prstGeom>
        </p:spPr>
      </p:pic>
    </p:spTree>
    <p:extLst>
      <p:ext uri="{BB962C8B-B14F-4D97-AF65-F5344CB8AC3E}">
        <p14:creationId xmlns:p14="http://schemas.microsoft.com/office/powerpoint/2010/main" val="379922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8" name="Google Shape;2248;ge2286a765b_0_1494"/>
          <p:cNvSpPr/>
          <p:nvPr/>
        </p:nvSpPr>
        <p:spPr>
          <a:xfrm>
            <a:off x="509333" y="-672820"/>
            <a:ext cx="507900" cy="480000"/>
          </a:xfrm>
          <a:prstGeom prst="sun">
            <a:avLst>
              <a:gd name="adj" fmla="val 25000"/>
            </a:avLst>
          </a:prstGeom>
          <a:solidFill>
            <a:srgbClr val="EEEEEE"/>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249" name="Google Shape;2249;ge2286a765b_0_1494"/>
          <p:cNvPicPr preferRelativeResize="0"/>
          <p:nvPr/>
        </p:nvPicPr>
        <p:blipFill rotWithShape="1">
          <a:blip r:embed="rId3">
            <a:alphaModFix/>
          </a:blip>
          <a:srcRect l="20711" r="20206"/>
          <a:stretch/>
        </p:blipFill>
        <p:spPr>
          <a:xfrm>
            <a:off x="3213188" y="1073746"/>
            <a:ext cx="5651323" cy="5603033"/>
          </a:xfrm>
          <a:prstGeom prst="rect">
            <a:avLst/>
          </a:prstGeom>
          <a:noFill/>
          <a:ln>
            <a:noFill/>
          </a:ln>
        </p:spPr>
      </p:pic>
      <p:sp>
        <p:nvSpPr>
          <p:cNvPr id="2250" name="Google Shape;2250;ge2286a765b_0_1494"/>
          <p:cNvSpPr txBox="1"/>
          <p:nvPr/>
        </p:nvSpPr>
        <p:spPr>
          <a:xfrm>
            <a:off x="3536828" y="1274197"/>
            <a:ext cx="2211600"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REAL</a:t>
            </a:r>
            <a:endParaRPr sz="2400" b="1" i="0" u="none" strike="noStrike" cap="none">
              <a:solidFill>
                <a:srgbClr val="FFFFFF"/>
              </a:solidFill>
              <a:latin typeface="Arial"/>
              <a:ea typeface="Arial"/>
              <a:cs typeface="Arial"/>
              <a:sym typeface="Arial"/>
            </a:endParaRPr>
          </a:p>
        </p:txBody>
      </p:sp>
      <p:sp>
        <p:nvSpPr>
          <p:cNvPr id="2251" name="Google Shape;2251;ge2286a765b_0_1494"/>
          <p:cNvSpPr txBox="1"/>
          <p:nvPr/>
        </p:nvSpPr>
        <p:spPr>
          <a:xfrm>
            <a:off x="3470242" y="1819402"/>
            <a:ext cx="2430495" cy="1066673"/>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rgbClr val="FFFFFF"/>
                </a:solidFill>
                <a:latin typeface="Arial"/>
                <a:ea typeface="Arial"/>
                <a:cs typeface="Arial"/>
                <a:sym typeface="Arial"/>
              </a:rPr>
              <a:t>Is it real?</a:t>
            </a:r>
            <a:endParaRPr sz="2400" b="0" i="0" u="none" strike="noStrike" cap="none" dirty="0">
              <a:solidFill>
                <a:srgbClr val="FFFFFF"/>
              </a:solidFill>
              <a:latin typeface="Arial"/>
              <a:ea typeface="Arial"/>
              <a:cs typeface="Arial"/>
              <a:sym typeface="Arial"/>
            </a:endParaRPr>
          </a:p>
        </p:txBody>
      </p:sp>
      <p:sp>
        <p:nvSpPr>
          <p:cNvPr id="2252" name="Google Shape;2252;ge2286a765b_0_1494"/>
          <p:cNvSpPr txBox="1"/>
          <p:nvPr/>
        </p:nvSpPr>
        <p:spPr>
          <a:xfrm>
            <a:off x="3491443" y="5892180"/>
            <a:ext cx="2293836"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1" i="0" u="none" strike="noStrike" cap="none">
                <a:solidFill>
                  <a:srgbClr val="FFFFFF"/>
                </a:solidFill>
                <a:latin typeface="Arial"/>
                <a:ea typeface="Arial"/>
                <a:cs typeface="Arial"/>
                <a:sym typeface="Arial"/>
              </a:rPr>
              <a:t>ADD IT ALL UP</a:t>
            </a:r>
            <a:endParaRPr sz="2200" b="1" i="0" u="none" strike="noStrike" cap="none">
              <a:solidFill>
                <a:srgbClr val="FFFFFF"/>
              </a:solidFill>
              <a:latin typeface="Arial"/>
              <a:ea typeface="Arial"/>
              <a:cs typeface="Arial"/>
              <a:sym typeface="Arial"/>
            </a:endParaRPr>
          </a:p>
        </p:txBody>
      </p:sp>
      <p:sp>
        <p:nvSpPr>
          <p:cNvPr id="2253" name="Google Shape;2253;ge2286a765b_0_1494"/>
          <p:cNvSpPr txBox="1"/>
          <p:nvPr/>
        </p:nvSpPr>
        <p:spPr>
          <a:xfrm>
            <a:off x="3536828" y="4120646"/>
            <a:ext cx="1808100" cy="1793222"/>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Arial"/>
                <a:ea typeface="Arial"/>
                <a:cs typeface="Arial"/>
                <a:sym typeface="Arial"/>
              </a:rPr>
              <a:t>Ask around, use your knowledge</a:t>
            </a:r>
            <a:endParaRPr sz="2400" b="0" i="0" u="none" strike="noStrike" cap="none">
              <a:solidFill>
                <a:srgbClr val="FFFFFF"/>
              </a:solidFill>
              <a:latin typeface="Arial"/>
              <a:ea typeface="Arial"/>
              <a:cs typeface="Arial"/>
              <a:sym typeface="Arial"/>
            </a:endParaRPr>
          </a:p>
        </p:txBody>
      </p:sp>
      <p:sp>
        <p:nvSpPr>
          <p:cNvPr id="2254" name="Google Shape;2254;ge2286a765b_0_1494"/>
          <p:cNvSpPr txBox="1"/>
          <p:nvPr/>
        </p:nvSpPr>
        <p:spPr>
          <a:xfrm>
            <a:off x="6438946" y="1274197"/>
            <a:ext cx="2211600"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434343"/>
                </a:solidFill>
                <a:latin typeface="Arial"/>
                <a:ea typeface="Arial"/>
                <a:cs typeface="Arial"/>
                <a:sym typeface="Arial"/>
              </a:rPr>
              <a:t>EVIDENCE</a:t>
            </a:r>
            <a:endParaRPr sz="2400" b="1" i="0" u="none" strike="noStrike" cap="none">
              <a:solidFill>
                <a:srgbClr val="434343"/>
              </a:solidFill>
              <a:latin typeface="Arial"/>
              <a:ea typeface="Arial"/>
              <a:cs typeface="Arial"/>
              <a:sym typeface="Arial"/>
            </a:endParaRPr>
          </a:p>
        </p:txBody>
      </p:sp>
      <p:sp>
        <p:nvSpPr>
          <p:cNvPr id="2255" name="Google Shape;2255;ge2286a765b_0_1494"/>
          <p:cNvSpPr txBox="1"/>
          <p:nvPr/>
        </p:nvSpPr>
        <p:spPr>
          <a:xfrm>
            <a:off x="6753038" y="1915113"/>
            <a:ext cx="1677657" cy="1299575"/>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rgbClr val="434343"/>
                </a:solidFill>
                <a:latin typeface="Arial"/>
                <a:ea typeface="Arial"/>
                <a:cs typeface="Arial"/>
                <a:sym typeface="Arial"/>
              </a:rPr>
              <a:t>What is the </a:t>
            </a:r>
            <a:r>
              <a:rPr lang="en-GB" sz="2400" dirty="0">
                <a:solidFill>
                  <a:srgbClr val="434343"/>
                </a:solidFill>
              </a:rPr>
              <a:t>evidence</a:t>
            </a:r>
            <a:r>
              <a:rPr lang="en-GB" sz="2400" b="0" i="0" u="none" strike="noStrike" cap="none" dirty="0">
                <a:solidFill>
                  <a:srgbClr val="434343"/>
                </a:solidFill>
                <a:latin typeface="Arial"/>
                <a:ea typeface="Arial"/>
                <a:cs typeface="Arial"/>
                <a:sym typeface="Arial"/>
              </a:rPr>
              <a:t>? </a:t>
            </a:r>
            <a:endParaRPr sz="2400" b="0" i="0" u="none" strike="noStrike" cap="none" dirty="0">
              <a:solidFill>
                <a:srgbClr val="434343"/>
              </a:solidFill>
              <a:latin typeface="Arial"/>
              <a:ea typeface="Arial"/>
              <a:cs typeface="Arial"/>
              <a:sym typeface="Arial"/>
            </a:endParaRPr>
          </a:p>
        </p:txBody>
      </p:sp>
      <p:sp>
        <p:nvSpPr>
          <p:cNvPr id="2256" name="Google Shape;2256;ge2286a765b_0_1494"/>
          <p:cNvSpPr txBox="1"/>
          <p:nvPr/>
        </p:nvSpPr>
        <p:spPr>
          <a:xfrm>
            <a:off x="6219095" y="5892174"/>
            <a:ext cx="2355296"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1" i="0" u="none" strike="noStrike" cap="none">
                <a:solidFill>
                  <a:srgbClr val="FFFFFF"/>
                </a:solidFill>
                <a:latin typeface="Arial"/>
                <a:ea typeface="Arial"/>
                <a:cs typeface="Arial"/>
                <a:sym typeface="Arial"/>
              </a:rPr>
              <a:t>LOOK AROUND</a:t>
            </a:r>
            <a:endParaRPr sz="2200" b="1" i="0" u="none" strike="noStrike" cap="none">
              <a:solidFill>
                <a:srgbClr val="FFFFFF"/>
              </a:solidFill>
              <a:latin typeface="Arial"/>
              <a:ea typeface="Arial"/>
              <a:cs typeface="Arial"/>
              <a:sym typeface="Arial"/>
            </a:endParaRPr>
          </a:p>
        </p:txBody>
      </p:sp>
      <p:sp>
        <p:nvSpPr>
          <p:cNvPr id="2257" name="Google Shape;2257;ge2286a765b_0_1494"/>
          <p:cNvSpPr txBox="1"/>
          <p:nvPr/>
        </p:nvSpPr>
        <p:spPr>
          <a:xfrm>
            <a:off x="6035979" y="4645674"/>
            <a:ext cx="2645521" cy="150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rgbClr val="FFFFFF"/>
                </a:solidFill>
                <a:latin typeface="Arial"/>
                <a:ea typeface="Arial"/>
                <a:cs typeface="Arial"/>
                <a:sym typeface="Arial"/>
              </a:rPr>
              <a:t>Is any other source carrying the story?</a:t>
            </a:r>
            <a:endParaRPr sz="2400" b="0" i="0" u="none" strike="noStrike" cap="none" dirty="0">
              <a:solidFill>
                <a:srgbClr val="FFFFFF"/>
              </a:solidFill>
              <a:latin typeface="Arial"/>
              <a:ea typeface="Arial"/>
              <a:cs typeface="Arial"/>
              <a:sym typeface="Arial"/>
            </a:endParaRPr>
          </a:p>
        </p:txBody>
      </p:sp>
      <p:sp>
        <p:nvSpPr>
          <p:cNvPr id="2258" name="Google Shape;2258;ge2286a765b_0_1494"/>
          <p:cNvSpPr txBox="1"/>
          <p:nvPr/>
        </p:nvSpPr>
        <p:spPr>
          <a:xfrm>
            <a:off x="3327488" y="248880"/>
            <a:ext cx="5537023" cy="786766"/>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5733"/>
              <a:buFont typeface="Arial"/>
              <a:buNone/>
            </a:pPr>
            <a:r>
              <a:rPr lang="en-GB" sz="4600" b="1" i="0" u="none" strike="noStrike" cap="none" dirty="0">
                <a:solidFill>
                  <a:srgbClr val="980000"/>
                </a:solidFill>
                <a:latin typeface="Arial"/>
                <a:ea typeface="Arial"/>
                <a:cs typeface="Arial"/>
                <a:sym typeface="Arial"/>
              </a:rPr>
              <a:t>REAL</a:t>
            </a:r>
            <a:r>
              <a:rPr lang="en-GB" sz="4600" i="0" u="none" strike="noStrike" cap="none" dirty="0">
                <a:solidFill>
                  <a:srgbClr val="980000"/>
                </a:solidFill>
                <a:latin typeface="Arial"/>
                <a:ea typeface="Arial"/>
                <a:cs typeface="Arial"/>
                <a:sym typeface="Arial"/>
              </a:rPr>
              <a:t> </a:t>
            </a:r>
            <a:r>
              <a:rPr lang="en-GB" sz="4600" dirty="0">
                <a:solidFill>
                  <a:srgbClr val="434343"/>
                </a:solidFill>
              </a:rPr>
              <a:t>c</a:t>
            </a:r>
            <a:r>
              <a:rPr lang="en-GB" sz="4600" i="0" u="none" strike="noStrike" cap="none" dirty="0">
                <a:solidFill>
                  <a:srgbClr val="434343"/>
                </a:solidFill>
                <a:latin typeface="Arial"/>
                <a:ea typeface="Arial"/>
                <a:cs typeface="Arial"/>
                <a:sym typeface="Arial"/>
              </a:rPr>
              <a:t>hecks</a:t>
            </a:r>
            <a:endParaRPr sz="4600" i="0" u="none" strike="noStrike" cap="none" dirty="0">
              <a:solidFill>
                <a:srgbClr val="434343"/>
              </a:solidFill>
              <a:latin typeface="Arial"/>
              <a:ea typeface="Arial"/>
              <a:cs typeface="Arial"/>
              <a:sym typeface="Arial"/>
            </a:endParaRPr>
          </a:p>
        </p:txBody>
      </p:sp>
      <p:pic>
        <p:nvPicPr>
          <p:cNvPr id="2259" name="Google Shape;2259;ge2286a765b_0_1494"/>
          <p:cNvPicPr preferRelativeResize="0"/>
          <p:nvPr/>
        </p:nvPicPr>
        <p:blipFill rotWithShape="1">
          <a:blip r:embed="rId4">
            <a:alphaModFix/>
          </a:blip>
          <a:srcRect l="49898" t="29329" r="27005" b="30305"/>
          <a:stretch/>
        </p:blipFill>
        <p:spPr>
          <a:xfrm rot="-5400000">
            <a:off x="11114398" y="5802156"/>
            <a:ext cx="634596" cy="1567031"/>
          </a:xfrm>
          <a:prstGeom prst="rect">
            <a:avLst/>
          </a:prstGeom>
          <a:noFill/>
          <a:ln>
            <a:noFill/>
          </a:ln>
        </p:spPr>
      </p:pic>
      <p:grpSp>
        <p:nvGrpSpPr>
          <p:cNvPr id="14" name="Google Shape;1339;ge4ecc01168_0_0">
            <a:extLst>
              <a:ext uri="{FF2B5EF4-FFF2-40B4-BE49-F238E27FC236}">
                <a16:creationId xmlns:a16="http://schemas.microsoft.com/office/drawing/2014/main" id="{12BC0FBE-80B7-A242-88CA-F3782DF7FAF2}"/>
              </a:ext>
            </a:extLst>
          </p:cNvPr>
          <p:cNvGrpSpPr/>
          <p:nvPr/>
        </p:nvGrpSpPr>
        <p:grpSpPr>
          <a:xfrm>
            <a:off x="374053" y="197901"/>
            <a:ext cx="2762714" cy="506223"/>
            <a:chOff x="6676223" y="232242"/>
            <a:chExt cx="5133247" cy="940585"/>
          </a:xfrm>
        </p:grpSpPr>
        <p:grpSp>
          <p:nvGrpSpPr>
            <p:cNvPr id="15" name="Google Shape;1340;ge4ecc01168_0_0">
              <a:extLst>
                <a:ext uri="{FF2B5EF4-FFF2-40B4-BE49-F238E27FC236}">
                  <a16:creationId xmlns:a16="http://schemas.microsoft.com/office/drawing/2014/main" id="{7D67FC96-1829-C246-A78F-BAA9360C639E}"/>
                </a:ext>
              </a:extLst>
            </p:cNvPr>
            <p:cNvGrpSpPr/>
            <p:nvPr/>
          </p:nvGrpSpPr>
          <p:grpSpPr>
            <a:xfrm>
              <a:off x="10456026" y="522866"/>
              <a:ext cx="1353444" cy="504582"/>
              <a:chOff x="10456026" y="522866"/>
              <a:chExt cx="1353444" cy="504582"/>
            </a:xfrm>
          </p:grpSpPr>
          <p:grpSp>
            <p:nvGrpSpPr>
              <p:cNvPr id="36" name="Google Shape;1341;ge4ecc01168_0_0">
                <a:extLst>
                  <a:ext uri="{FF2B5EF4-FFF2-40B4-BE49-F238E27FC236}">
                    <a16:creationId xmlns:a16="http://schemas.microsoft.com/office/drawing/2014/main" id="{8E40654C-7CFE-8344-B208-E691A4BC0A25}"/>
                  </a:ext>
                </a:extLst>
              </p:cNvPr>
              <p:cNvGrpSpPr/>
              <p:nvPr/>
            </p:nvGrpSpPr>
            <p:grpSpPr>
              <a:xfrm>
                <a:off x="11314887" y="522866"/>
                <a:ext cx="494509" cy="320473"/>
                <a:chOff x="9108110" y="975804"/>
                <a:chExt cx="894715" cy="579831"/>
              </a:xfrm>
            </p:grpSpPr>
            <p:sp>
              <p:nvSpPr>
                <p:cNvPr id="39" name="Google Shape;1342;ge4ecc01168_0_0">
                  <a:extLst>
                    <a:ext uri="{FF2B5EF4-FFF2-40B4-BE49-F238E27FC236}">
                      <a16:creationId xmlns:a16="http://schemas.microsoft.com/office/drawing/2014/main" id="{6641A898-5573-124D-88B5-310E710267B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1343;ge4ecc01168_0_0">
                  <a:extLst>
                    <a:ext uri="{FF2B5EF4-FFF2-40B4-BE49-F238E27FC236}">
                      <a16:creationId xmlns:a16="http://schemas.microsoft.com/office/drawing/2014/main" id="{68EA319A-7444-CE42-89D6-BFC090EB2206}"/>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1344;ge4ecc01168_0_0">
                  <a:extLst>
                    <a:ext uri="{FF2B5EF4-FFF2-40B4-BE49-F238E27FC236}">
                      <a16:creationId xmlns:a16="http://schemas.microsoft.com/office/drawing/2014/main" id="{C12E3871-4052-5A4B-8AB8-45FC5904B547}"/>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1345;ge4ecc01168_0_0">
                  <a:extLst>
                    <a:ext uri="{FF2B5EF4-FFF2-40B4-BE49-F238E27FC236}">
                      <a16:creationId xmlns:a16="http://schemas.microsoft.com/office/drawing/2014/main" id="{33CE5038-4FF5-A640-ACBF-183D63115E26}"/>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1346;ge4ecc01168_0_0">
                  <a:extLst>
                    <a:ext uri="{FF2B5EF4-FFF2-40B4-BE49-F238E27FC236}">
                      <a16:creationId xmlns:a16="http://schemas.microsoft.com/office/drawing/2014/main" id="{9C9EEE11-1A98-B141-80F4-2A1C0B0D90DA}"/>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1347;ge4ecc01168_0_0">
                  <a:extLst>
                    <a:ext uri="{FF2B5EF4-FFF2-40B4-BE49-F238E27FC236}">
                      <a16:creationId xmlns:a16="http://schemas.microsoft.com/office/drawing/2014/main" id="{C69F5910-C243-024D-AFD0-E2EEB500A07E}"/>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1348;ge4ecc01168_0_0">
                  <a:extLst>
                    <a:ext uri="{FF2B5EF4-FFF2-40B4-BE49-F238E27FC236}">
                      <a16:creationId xmlns:a16="http://schemas.microsoft.com/office/drawing/2014/main" id="{CDB17DAD-8F26-A54B-BBE0-A8C01B83A47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1349;ge4ecc01168_0_0">
                  <a:extLst>
                    <a:ext uri="{FF2B5EF4-FFF2-40B4-BE49-F238E27FC236}">
                      <a16:creationId xmlns:a16="http://schemas.microsoft.com/office/drawing/2014/main" id="{19816751-7CB0-954F-9969-86F2CBB74177}"/>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1350;ge4ecc01168_0_0">
                  <a:extLst>
                    <a:ext uri="{FF2B5EF4-FFF2-40B4-BE49-F238E27FC236}">
                      <a16:creationId xmlns:a16="http://schemas.microsoft.com/office/drawing/2014/main" id="{00BF57B7-8D99-B540-9776-A75D44B4D384}"/>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7" name="Google Shape;1351;ge4ecc01168_0_0">
                <a:extLst>
                  <a:ext uri="{FF2B5EF4-FFF2-40B4-BE49-F238E27FC236}">
                    <a16:creationId xmlns:a16="http://schemas.microsoft.com/office/drawing/2014/main" id="{23DDD6AF-D697-0046-868A-F806E3C96FA4}"/>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1352;ge4ecc01168_0_0">
                <a:extLst>
                  <a:ext uri="{FF2B5EF4-FFF2-40B4-BE49-F238E27FC236}">
                    <a16:creationId xmlns:a16="http://schemas.microsoft.com/office/drawing/2014/main" id="{D67C0206-B9B9-3746-B8E3-EF37C4CDD517}"/>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6" name="Google Shape;1353;ge4ecc01168_0_0">
              <a:extLst>
                <a:ext uri="{FF2B5EF4-FFF2-40B4-BE49-F238E27FC236}">
                  <a16:creationId xmlns:a16="http://schemas.microsoft.com/office/drawing/2014/main" id="{6EA15FB5-15EC-E044-AA2A-D18984BA9B7C}"/>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354;ge4ecc01168_0_0">
              <a:extLst>
                <a:ext uri="{FF2B5EF4-FFF2-40B4-BE49-F238E27FC236}">
                  <a16:creationId xmlns:a16="http://schemas.microsoft.com/office/drawing/2014/main" id="{95938EAD-3169-AF4B-88D5-DD6A014CB3CD}"/>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8" name="Google Shape;1355;ge4ecc01168_0_0">
              <a:extLst>
                <a:ext uri="{FF2B5EF4-FFF2-40B4-BE49-F238E27FC236}">
                  <a16:creationId xmlns:a16="http://schemas.microsoft.com/office/drawing/2014/main" id="{900BFFC6-178C-C743-BA65-14510DF21B2D}"/>
                </a:ext>
              </a:extLst>
            </p:cNvPr>
            <p:cNvGrpSpPr/>
            <p:nvPr/>
          </p:nvGrpSpPr>
          <p:grpSpPr>
            <a:xfrm>
              <a:off x="6676223" y="232242"/>
              <a:ext cx="959888" cy="940585"/>
              <a:chOff x="715379" y="449977"/>
              <a:chExt cx="1736725" cy="1701800"/>
            </a:xfrm>
          </p:grpSpPr>
          <p:sp>
            <p:nvSpPr>
              <p:cNvPr id="20" name="Google Shape;1356;ge4ecc01168_0_0">
                <a:extLst>
                  <a:ext uri="{FF2B5EF4-FFF2-40B4-BE49-F238E27FC236}">
                    <a16:creationId xmlns:a16="http://schemas.microsoft.com/office/drawing/2014/main" id="{A0EC40FF-52D5-6142-BD00-FF0BDE38B04F}"/>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1357;ge4ecc01168_0_0">
                <a:extLst>
                  <a:ext uri="{FF2B5EF4-FFF2-40B4-BE49-F238E27FC236}">
                    <a16:creationId xmlns:a16="http://schemas.microsoft.com/office/drawing/2014/main" id="{74E65E6B-666D-6E4B-A1A9-3F0D30368B37}"/>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1358;ge4ecc01168_0_0">
                <a:extLst>
                  <a:ext uri="{FF2B5EF4-FFF2-40B4-BE49-F238E27FC236}">
                    <a16:creationId xmlns:a16="http://schemas.microsoft.com/office/drawing/2014/main" id="{92DF787E-509A-5349-8748-FA5B8785470D}"/>
                  </a:ext>
                </a:extLst>
              </p:cNvPr>
              <p:cNvSpPr/>
              <p:nvPr/>
            </p:nvSpPr>
            <p:spPr>
              <a:xfrm>
                <a:off x="1140755" y="943620"/>
                <a:ext cx="186300" cy="221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1359;ge4ecc01168_0_0">
                <a:extLst>
                  <a:ext uri="{FF2B5EF4-FFF2-40B4-BE49-F238E27FC236}">
                    <a16:creationId xmlns:a16="http://schemas.microsoft.com/office/drawing/2014/main" id="{BFFFE501-2EA8-F448-84E3-A34FAE25AAEA}"/>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1360;ge4ecc01168_0_0">
                <a:extLst>
                  <a:ext uri="{FF2B5EF4-FFF2-40B4-BE49-F238E27FC236}">
                    <a16:creationId xmlns:a16="http://schemas.microsoft.com/office/drawing/2014/main" id="{4C3AA834-A8A7-6A49-AD36-72BC4CEAFD75}"/>
                  </a:ext>
                </a:extLst>
              </p:cNvPr>
              <p:cNvSpPr/>
              <p:nvPr/>
            </p:nvSpPr>
            <p:spPr>
              <a:xfrm>
                <a:off x="1868016" y="938963"/>
                <a:ext cx="158400" cy="2304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1361;ge4ecc01168_0_0">
                <a:extLst>
                  <a:ext uri="{FF2B5EF4-FFF2-40B4-BE49-F238E27FC236}">
                    <a16:creationId xmlns:a16="http://schemas.microsoft.com/office/drawing/2014/main" id="{F6AAF45A-DD14-1948-903E-66887572ECF5}"/>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1362;ge4ecc01168_0_0">
                <a:extLst>
                  <a:ext uri="{FF2B5EF4-FFF2-40B4-BE49-F238E27FC236}">
                    <a16:creationId xmlns:a16="http://schemas.microsoft.com/office/drawing/2014/main" id="{76A04CF9-7A34-EB41-85D4-20B0F8E9F91B}"/>
                  </a:ext>
                </a:extLst>
              </p:cNvPr>
              <p:cNvSpPr/>
              <p:nvPr/>
            </p:nvSpPr>
            <p:spPr>
              <a:xfrm>
                <a:off x="1391221" y="1546008"/>
                <a:ext cx="184500" cy="1761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1363;ge4ecc01168_0_0">
                <a:extLst>
                  <a:ext uri="{FF2B5EF4-FFF2-40B4-BE49-F238E27FC236}">
                    <a16:creationId xmlns:a16="http://schemas.microsoft.com/office/drawing/2014/main" id="{517E7654-DCA4-FC4C-B199-F2664FB92D2C}"/>
                  </a:ext>
                </a:extLst>
              </p:cNvPr>
              <p:cNvSpPr/>
              <p:nvPr/>
            </p:nvSpPr>
            <p:spPr>
              <a:xfrm>
                <a:off x="1606425" y="1547918"/>
                <a:ext cx="253500" cy="1719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1364;ge4ecc01168_0_0">
                <a:extLst>
                  <a:ext uri="{FF2B5EF4-FFF2-40B4-BE49-F238E27FC236}">
                    <a16:creationId xmlns:a16="http://schemas.microsoft.com/office/drawing/2014/main" id="{4B1CEDB3-202B-E140-B96A-8B2D9511ABEB}"/>
                  </a:ext>
                </a:extLst>
              </p:cNvPr>
              <p:cNvSpPr/>
              <p:nvPr/>
            </p:nvSpPr>
            <p:spPr>
              <a:xfrm>
                <a:off x="1881483" y="1548260"/>
                <a:ext cx="158100" cy="1716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1365;ge4ecc01168_0_0">
                <a:extLst>
                  <a:ext uri="{FF2B5EF4-FFF2-40B4-BE49-F238E27FC236}">
                    <a16:creationId xmlns:a16="http://schemas.microsoft.com/office/drawing/2014/main" id="{D7A156D9-514B-5A4F-BE45-C7DD0E25E9FA}"/>
                  </a:ext>
                </a:extLst>
              </p:cNvPr>
              <p:cNvSpPr/>
              <p:nvPr/>
            </p:nvSpPr>
            <p:spPr>
              <a:xfrm>
                <a:off x="1150931" y="1763974"/>
                <a:ext cx="972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1366;ge4ecc01168_0_0">
                <a:extLst>
                  <a:ext uri="{FF2B5EF4-FFF2-40B4-BE49-F238E27FC236}">
                    <a16:creationId xmlns:a16="http://schemas.microsoft.com/office/drawing/2014/main" id="{3FE8673F-08FA-1147-957B-13C5CCD7D1EE}"/>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1367;ge4ecc01168_0_0">
                <a:extLst>
                  <a:ext uri="{FF2B5EF4-FFF2-40B4-BE49-F238E27FC236}">
                    <a16:creationId xmlns:a16="http://schemas.microsoft.com/office/drawing/2014/main" id="{88414E2A-459B-0548-B0C2-C7AC076C1888}"/>
                  </a:ext>
                </a:extLst>
              </p:cNvPr>
              <p:cNvSpPr/>
              <p:nvPr/>
            </p:nvSpPr>
            <p:spPr>
              <a:xfrm>
                <a:off x="1401364" y="1766237"/>
                <a:ext cx="264600" cy="173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1368;ge4ecc01168_0_0">
                <a:extLst>
                  <a:ext uri="{FF2B5EF4-FFF2-40B4-BE49-F238E27FC236}">
                    <a16:creationId xmlns:a16="http://schemas.microsoft.com/office/drawing/2014/main" id="{7EED1380-7FFE-BE4A-9E96-85B8AC626BDC}"/>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1369;ge4ecc01168_0_0">
                <a:extLst>
                  <a:ext uri="{FF2B5EF4-FFF2-40B4-BE49-F238E27FC236}">
                    <a16:creationId xmlns:a16="http://schemas.microsoft.com/office/drawing/2014/main" id="{B3E3338D-CB5E-C540-8838-AADDF4C38DF5}"/>
                  </a:ext>
                </a:extLst>
              </p:cNvPr>
              <p:cNvSpPr/>
              <p:nvPr/>
            </p:nvSpPr>
            <p:spPr>
              <a:xfrm>
                <a:off x="1740921" y="1763977"/>
                <a:ext cx="154800" cy="1761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1370;ge4ecc01168_0_0">
                <a:extLst>
                  <a:ext uri="{FF2B5EF4-FFF2-40B4-BE49-F238E27FC236}">
                    <a16:creationId xmlns:a16="http://schemas.microsoft.com/office/drawing/2014/main" id="{981458D1-4151-504C-BADF-B7378203AFA0}"/>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1371;ge4ecc01168_0_0">
                <a:extLst>
                  <a:ext uri="{FF2B5EF4-FFF2-40B4-BE49-F238E27FC236}">
                    <a16:creationId xmlns:a16="http://schemas.microsoft.com/office/drawing/2014/main" id="{F6329A80-3988-A746-8AAE-5D59BCFEA31D}"/>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9" name="Google Shape;1372;ge4ecc01168_0_0">
              <a:extLst>
                <a:ext uri="{FF2B5EF4-FFF2-40B4-BE49-F238E27FC236}">
                  <a16:creationId xmlns:a16="http://schemas.microsoft.com/office/drawing/2014/main" id="{1F4EB76E-2A06-9F40-A534-C43897AE58EB}"/>
                </a:ext>
              </a:extLst>
            </p:cNvPr>
            <p:cNvPicPr preferRelativeResize="0"/>
            <p:nvPr/>
          </p:nvPicPr>
          <p:blipFill rotWithShape="1">
            <a:blip r:embed="rId13">
              <a:alphaModFix/>
            </a:blip>
            <a:srcRect/>
            <a:stretch/>
          </p:blipFill>
          <p:spPr>
            <a:xfrm>
              <a:off x="8100690" y="439353"/>
              <a:ext cx="2024416" cy="613380"/>
            </a:xfrm>
            <a:prstGeom prst="rect">
              <a:avLst/>
            </a:prstGeom>
            <a:noFill/>
            <a:ln>
              <a:noFill/>
            </a:ln>
          </p:spPr>
        </p:pic>
      </p:grpSp>
      <p:pic>
        <p:nvPicPr>
          <p:cNvPr id="48" name="Google Shape;1373;ge4ecc01168_0_0">
            <a:extLst>
              <a:ext uri="{FF2B5EF4-FFF2-40B4-BE49-F238E27FC236}">
                <a16:creationId xmlns:a16="http://schemas.microsoft.com/office/drawing/2014/main" id="{10D3FD1D-5442-44A6-AEC1-2BF82C1B795C}"/>
              </a:ext>
            </a:extLst>
          </p:cNvPr>
          <p:cNvPicPr preferRelativeResize="0"/>
          <p:nvPr/>
        </p:nvPicPr>
        <p:blipFill rotWithShape="1">
          <a:blip r:embed="rId14">
            <a:alphaModFix/>
          </a:blip>
          <a:srcRect/>
          <a:stretch/>
        </p:blipFill>
        <p:spPr>
          <a:xfrm>
            <a:off x="384645" y="784985"/>
            <a:ext cx="2771394" cy="178051"/>
          </a:xfrm>
          <a:prstGeom prst="rect">
            <a:avLst/>
          </a:prstGeom>
          <a:noFill/>
          <a:ln>
            <a:noFill/>
          </a:ln>
        </p:spPr>
      </p:pic>
    </p:spTree>
    <p:extLst>
      <p:ext uri="{BB962C8B-B14F-4D97-AF65-F5344CB8AC3E}">
        <p14:creationId xmlns:p14="http://schemas.microsoft.com/office/powerpoint/2010/main" val="235515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sp>
        <p:nvSpPr>
          <p:cNvPr id="2276" name="Google Shape;2276;p26"/>
          <p:cNvSpPr txBox="1"/>
          <p:nvPr/>
        </p:nvSpPr>
        <p:spPr>
          <a:xfrm>
            <a:off x="1988021" y="1803679"/>
            <a:ext cx="7688400" cy="4585830"/>
          </a:xfrm>
          <a:prstGeom prst="rect">
            <a:avLst/>
          </a:prstGeom>
          <a:noFill/>
          <a:ln>
            <a:noFill/>
          </a:ln>
        </p:spPr>
        <p:txBody>
          <a:bodyPr spcFirstLastPara="1" wrap="square" lIns="91425" tIns="45700" rIns="91425" bIns="45700" anchor="t" anchorCtr="0">
            <a:spAutoFit/>
          </a:bodyPr>
          <a:lstStyle/>
          <a:p>
            <a:pPr marL="285744" marR="0" lvl="0" indent="-285744" algn="l" rtl="0">
              <a:lnSpc>
                <a:spcPct val="100000"/>
              </a:lnSpc>
              <a:spcBef>
                <a:spcPts val="0"/>
              </a:spcBef>
              <a:spcAft>
                <a:spcPts val="0"/>
              </a:spcAft>
              <a:buClr>
                <a:schemeClr val="dk1"/>
              </a:buClr>
              <a:buSzPts val="3600"/>
              <a:buFont typeface="Arial"/>
              <a:buChar char="-"/>
            </a:pPr>
            <a:r>
              <a:rPr lang="en-GB" sz="2800" b="1" i="0" u="none" strike="noStrike" cap="none" dirty="0">
                <a:solidFill>
                  <a:schemeClr val="dk1"/>
                </a:solidFill>
                <a:latin typeface="Arial"/>
                <a:ea typeface="Arial"/>
                <a:cs typeface="Arial"/>
                <a:sym typeface="Arial"/>
              </a:rPr>
              <a:t>Real: </a:t>
            </a:r>
            <a:r>
              <a:rPr lang="en-GB" sz="2800" b="0" i="0" u="none" strike="noStrike" cap="none" dirty="0">
                <a:solidFill>
                  <a:schemeClr val="dk1"/>
                </a:solidFill>
                <a:latin typeface="Arial"/>
                <a:ea typeface="Arial"/>
                <a:cs typeface="Arial"/>
                <a:sym typeface="Arial"/>
              </a:rPr>
              <a:t>“Is this </a:t>
            </a:r>
            <a:r>
              <a:rPr lang="en-GB" sz="28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real</a:t>
            </a:r>
            <a:r>
              <a:rPr lang="en-GB" sz="2800" b="0" i="0" u="none" strike="noStrike" cap="none" dirty="0">
                <a:solidFill>
                  <a:schemeClr val="dk1"/>
                </a:solidFill>
                <a:latin typeface="Arial"/>
                <a:ea typeface="Arial"/>
                <a:cs typeface="Arial"/>
                <a:sym typeface="Arial"/>
              </a:rPr>
              <a:t>?”</a:t>
            </a:r>
            <a:endParaRPr sz="2800" b="0" i="0" u="none" strike="noStrike" cap="none" dirty="0">
              <a:solidFill>
                <a:srgbClr val="000000"/>
              </a:solidFill>
              <a:latin typeface="Arial"/>
              <a:ea typeface="Arial"/>
              <a:cs typeface="Arial"/>
              <a:sym typeface="Arial"/>
            </a:endParaRPr>
          </a:p>
          <a:p>
            <a:pPr marL="285744" marR="0" lvl="0" indent="-285744" algn="l" rtl="0">
              <a:lnSpc>
                <a:spcPct val="100000"/>
              </a:lnSpc>
              <a:spcBef>
                <a:spcPts val="1200"/>
              </a:spcBef>
              <a:spcAft>
                <a:spcPts val="0"/>
              </a:spcAft>
              <a:buClr>
                <a:schemeClr val="dk1"/>
              </a:buClr>
              <a:buSzPts val="3600"/>
              <a:buFont typeface="Arial"/>
              <a:buChar char="-"/>
            </a:pPr>
            <a:r>
              <a:rPr lang="en-GB" sz="2800" b="1" i="0" u="none" strike="noStrike" cap="none" dirty="0">
                <a:solidFill>
                  <a:schemeClr val="dk1"/>
                </a:solidFill>
                <a:latin typeface="Arial"/>
                <a:ea typeface="Arial"/>
                <a:cs typeface="Arial"/>
                <a:sym typeface="Arial"/>
              </a:rPr>
              <a:t>Evidence: </a:t>
            </a:r>
            <a:r>
              <a:rPr lang="en-GB" sz="2800" dirty="0">
                <a:solidFill>
                  <a:schemeClr val="dk1"/>
                </a:solidFill>
              </a:rPr>
              <a:t>Look at the evidence in front of you - </a:t>
            </a:r>
            <a:r>
              <a:rPr lang="en-GB" sz="2800" b="0" i="0" u="none" strike="noStrike" cap="none" dirty="0">
                <a:solidFill>
                  <a:schemeClr val="dk1"/>
                </a:solidFill>
                <a:latin typeface="Arial"/>
                <a:ea typeface="Arial"/>
                <a:cs typeface="Arial"/>
                <a:sym typeface="Arial"/>
              </a:rPr>
              <a:t>the source, author, publication, web address, date &amp; time, pictures, text, names</a:t>
            </a:r>
            <a:endParaRPr sz="2800" b="0" i="0" u="none" strike="noStrike" cap="none" dirty="0">
              <a:solidFill>
                <a:srgbClr val="000000"/>
              </a:solidFill>
              <a:latin typeface="Arial"/>
              <a:ea typeface="Arial"/>
              <a:cs typeface="Arial"/>
              <a:sym typeface="Arial"/>
            </a:endParaRPr>
          </a:p>
          <a:p>
            <a:pPr marL="285744" marR="0" lvl="0" indent="-285744" algn="l" rtl="0">
              <a:lnSpc>
                <a:spcPct val="100000"/>
              </a:lnSpc>
              <a:spcBef>
                <a:spcPts val="1200"/>
              </a:spcBef>
              <a:spcAft>
                <a:spcPts val="0"/>
              </a:spcAft>
              <a:buClr>
                <a:schemeClr val="dk1"/>
              </a:buClr>
              <a:buSzPts val="3600"/>
              <a:buFont typeface="Arial"/>
              <a:buChar char="-"/>
            </a:pPr>
            <a:r>
              <a:rPr lang="en-GB" sz="2800" b="1" i="0" u="none" strike="noStrike" cap="none" dirty="0">
                <a:solidFill>
                  <a:schemeClr val="dk1"/>
                </a:solidFill>
                <a:latin typeface="Arial"/>
                <a:ea typeface="Arial"/>
                <a:cs typeface="Arial"/>
                <a:sym typeface="Arial"/>
              </a:rPr>
              <a:t>Ask &amp; Add it all up: </a:t>
            </a:r>
            <a:r>
              <a:rPr lang="en-GB" sz="2800" i="0" u="none" strike="noStrike" cap="none" dirty="0">
                <a:solidFill>
                  <a:schemeClr val="dk1"/>
                </a:solidFill>
                <a:latin typeface="Arial"/>
                <a:ea typeface="Arial"/>
                <a:cs typeface="Arial"/>
                <a:sym typeface="Arial"/>
              </a:rPr>
              <a:t>Can you ask someone like a teacher or parent? </a:t>
            </a:r>
            <a:r>
              <a:rPr lang="en-GB" sz="2800" b="0" i="0" u="none" strike="noStrike" cap="none" dirty="0">
                <a:solidFill>
                  <a:schemeClr val="dk1"/>
                </a:solidFill>
                <a:latin typeface="Arial"/>
                <a:ea typeface="Arial"/>
                <a:cs typeface="Arial"/>
                <a:sym typeface="Arial"/>
              </a:rPr>
              <a:t>Does it add up with what you already know or can find out?</a:t>
            </a:r>
            <a:endParaRPr sz="2800" b="0" i="0" u="none" strike="noStrike" cap="none" dirty="0">
              <a:solidFill>
                <a:srgbClr val="000000"/>
              </a:solidFill>
              <a:latin typeface="Arial"/>
              <a:ea typeface="Arial"/>
              <a:cs typeface="Arial"/>
              <a:sym typeface="Arial"/>
            </a:endParaRPr>
          </a:p>
          <a:p>
            <a:pPr marL="285744" marR="0" lvl="0" indent="-285744" algn="l" rtl="0">
              <a:lnSpc>
                <a:spcPct val="100000"/>
              </a:lnSpc>
              <a:spcBef>
                <a:spcPts val="1200"/>
              </a:spcBef>
              <a:spcAft>
                <a:spcPts val="1200"/>
              </a:spcAft>
              <a:buClr>
                <a:schemeClr val="dk1"/>
              </a:buClr>
              <a:buSzPts val="3600"/>
              <a:buFont typeface="Arial"/>
              <a:buChar char="-"/>
            </a:pPr>
            <a:r>
              <a:rPr lang="en-GB" sz="2800" b="1" i="0" u="none" strike="noStrike" cap="none" dirty="0">
                <a:solidFill>
                  <a:schemeClr val="dk1"/>
                </a:solidFill>
                <a:latin typeface="Arial"/>
                <a:ea typeface="Arial"/>
                <a:cs typeface="Arial"/>
                <a:sym typeface="Arial"/>
              </a:rPr>
              <a:t>Look around: </a:t>
            </a:r>
            <a:r>
              <a:rPr lang="en-GB" sz="2800" b="0" i="0" u="none" strike="noStrike" cap="none" dirty="0">
                <a:solidFill>
                  <a:schemeClr val="dk1"/>
                </a:solidFill>
                <a:latin typeface="Arial"/>
                <a:ea typeface="Arial"/>
                <a:cs typeface="Arial"/>
                <a:sym typeface="Arial"/>
              </a:rPr>
              <a:t>Check other sources to see if they are carrying the same story/information</a:t>
            </a:r>
            <a:endParaRPr sz="2800" b="0" i="0" u="none" strike="noStrike" cap="none" dirty="0">
              <a:solidFill>
                <a:srgbClr val="000000"/>
              </a:solidFill>
              <a:latin typeface="Arial"/>
              <a:ea typeface="Arial"/>
              <a:cs typeface="Arial"/>
              <a:sym typeface="Arial"/>
            </a:endParaRPr>
          </a:p>
        </p:txBody>
      </p:sp>
      <p:sp>
        <p:nvSpPr>
          <p:cNvPr id="2277" name="Google Shape;2277;p26"/>
          <p:cNvSpPr txBox="1"/>
          <p:nvPr/>
        </p:nvSpPr>
        <p:spPr>
          <a:xfrm>
            <a:off x="2230242" y="976545"/>
            <a:ext cx="9423600" cy="75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300" b="0" i="0" u="none" strike="noStrike" cap="none" dirty="0">
                <a:solidFill>
                  <a:schemeClr val="dk1"/>
                </a:solidFill>
                <a:latin typeface="Arial"/>
                <a:ea typeface="Arial"/>
                <a:cs typeface="Arial"/>
                <a:sym typeface="Arial"/>
              </a:rPr>
              <a:t>The REAL checks – four </a:t>
            </a:r>
            <a:r>
              <a:rPr lang="en-GB" sz="4300" dirty="0">
                <a:solidFill>
                  <a:schemeClr val="dk1"/>
                </a:solidFill>
              </a:rPr>
              <a:t>s</a:t>
            </a:r>
            <a:r>
              <a:rPr lang="en-GB" sz="4300" b="0" i="0" u="none" strike="noStrike" cap="none" dirty="0">
                <a:solidFill>
                  <a:schemeClr val="dk1"/>
                </a:solidFill>
                <a:latin typeface="Arial"/>
                <a:ea typeface="Arial"/>
                <a:cs typeface="Arial"/>
                <a:sym typeface="Arial"/>
              </a:rPr>
              <a:t>teps</a:t>
            </a:r>
            <a:endParaRPr sz="4300" b="0" i="0" u="none" strike="noStrike" cap="none" dirty="0">
              <a:solidFill>
                <a:srgbClr val="000000"/>
              </a:solidFill>
              <a:latin typeface="Arial"/>
              <a:ea typeface="Arial"/>
              <a:cs typeface="Arial"/>
              <a:sym typeface="Arial"/>
            </a:endParaRPr>
          </a:p>
        </p:txBody>
      </p:sp>
      <p:pic>
        <p:nvPicPr>
          <p:cNvPr id="2278" name="Google Shape;2278;p26"/>
          <p:cNvPicPr preferRelativeResize="0"/>
          <p:nvPr/>
        </p:nvPicPr>
        <p:blipFill rotWithShape="1">
          <a:blip r:embed="rId3">
            <a:alphaModFix/>
          </a:blip>
          <a:srcRect l="49898" t="29329" r="27005" b="30305"/>
          <a:stretch/>
        </p:blipFill>
        <p:spPr>
          <a:xfrm rot="-5400000">
            <a:off x="11114398" y="5802156"/>
            <a:ext cx="634596" cy="1567031"/>
          </a:xfrm>
          <a:prstGeom prst="rect">
            <a:avLst/>
          </a:prstGeom>
          <a:noFill/>
          <a:ln>
            <a:noFill/>
          </a:ln>
        </p:spPr>
      </p:pic>
      <p:cxnSp>
        <p:nvCxnSpPr>
          <p:cNvPr id="2279" name="Google Shape;2279;p26"/>
          <p:cNvCxnSpPr/>
          <p:nvPr/>
        </p:nvCxnSpPr>
        <p:spPr>
          <a:xfrm>
            <a:off x="481945" y="6245009"/>
            <a:ext cx="786000" cy="0"/>
          </a:xfrm>
          <a:prstGeom prst="straightConnector1">
            <a:avLst/>
          </a:prstGeom>
          <a:noFill/>
          <a:ln w="127000" cap="flat" cmpd="sng">
            <a:solidFill>
              <a:srgbClr val="A7262A"/>
            </a:solidFill>
            <a:prstDash val="solid"/>
            <a:miter lim="800000"/>
            <a:headEnd type="none" w="sm" len="sm"/>
            <a:tailEnd type="none" w="sm" len="sm"/>
          </a:ln>
        </p:spPr>
      </p:cxnSp>
      <p:grpSp>
        <p:nvGrpSpPr>
          <p:cNvPr id="6" name="Google Shape;1339;ge4ecc01168_0_0">
            <a:extLst>
              <a:ext uri="{FF2B5EF4-FFF2-40B4-BE49-F238E27FC236}">
                <a16:creationId xmlns:a16="http://schemas.microsoft.com/office/drawing/2014/main" id="{287BD88A-0A1A-4642-AB91-BFD693FD18B4}"/>
              </a:ext>
            </a:extLst>
          </p:cNvPr>
          <p:cNvGrpSpPr/>
          <p:nvPr/>
        </p:nvGrpSpPr>
        <p:grpSpPr>
          <a:xfrm>
            <a:off x="374053" y="197901"/>
            <a:ext cx="2762714" cy="506223"/>
            <a:chOff x="6676223" y="232242"/>
            <a:chExt cx="5133247" cy="940585"/>
          </a:xfrm>
        </p:grpSpPr>
        <p:grpSp>
          <p:nvGrpSpPr>
            <p:cNvPr id="7" name="Google Shape;1340;ge4ecc01168_0_0">
              <a:extLst>
                <a:ext uri="{FF2B5EF4-FFF2-40B4-BE49-F238E27FC236}">
                  <a16:creationId xmlns:a16="http://schemas.microsoft.com/office/drawing/2014/main" id="{D969406F-6E9F-BC41-AC84-74B84255970C}"/>
                </a:ext>
              </a:extLst>
            </p:cNvPr>
            <p:cNvGrpSpPr/>
            <p:nvPr/>
          </p:nvGrpSpPr>
          <p:grpSpPr>
            <a:xfrm>
              <a:off x="10456026" y="522866"/>
              <a:ext cx="1353444" cy="504582"/>
              <a:chOff x="10456026" y="522866"/>
              <a:chExt cx="1353444" cy="504582"/>
            </a:xfrm>
          </p:grpSpPr>
          <p:grpSp>
            <p:nvGrpSpPr>
              <p:cNvPr id="28" name="Google Shape;1341;ge4ecc01168_0_0">
                <a:extLst>
                  <a:ext uri="{FF2B5EF4-FFF2-40B4-BE49-F238E27FC236}">
                    <a16:creationId xmlns:a16="http://schemas.microsoft.com/office/drawing/2014/main" id="{BDC1E0F7-710A-A042-9A7B-7D98A40E75E4}"/>
                  </a:ext>
                </a:extLst>
              </p:cNvPr>
              <p:cNvGrpSpPr/>
              <p:nvPr/>
            </p:nvGrpSpPr>
            <p:grpSpPr>
              <a:xfrm>
                <a:off x="11314887" y="522866"/>
                <a:ext cx="494509" cy="320473"/>
                <a:chOff x="9108110" y="975804"/>
                <a:chExt cx="894715" cy="579831"/>
              </a:xfrm>
            </p:grpSpPr>
            <p:sp>
              <p:nvSpPr>
                <p:cNvPr id="31" name="Google Shape;1342;ge4ecc01168_0_0">
                  <a:extLst>
                    <a:ext uri="{FF2B5EF4-FFF2-40B4-BE49-F238E27FC236}">
                      <a16:creationId xmlns:a16="http://schemas.microsoft.com/office/drawing/2014/main" id="{629127D5-7475-F54F-B3A8-7C146A51BB2B}"/>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1343;ge4ecc01168_0_0">
                  <a:extLst>
                    <a:ext uri="{FF2B5EF4-FFF2-40B4-BE49-F238E27FC236}">
                      <a16:creationId xmlns:a16="http://schemas.microsoft.com/office/drawing/2014/main" id="{66F0B1DB-E2B0-8349-B08C-7ACD377E58D3}"/>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1344;ge4ecc01168_0_0">
                  <a:extLst>
                    <a:ext uri="{FF2B5EF4-FFF2-40B4-BE49-F238E27FC236}">
                      <a16:creationId xmlns:a16="http://schemas.microsoft.com/office/drawing/2014/main" id="{26472011-2292-BE4D-A08B-D0320CB5D0D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1345;ge4ecc01168_0_0">
                  <a:extLst>
                    <a:ext uri="{FF2B5EF4-FFF2-40B4-BE49-F238E27FC236}">
                      <a16:creationId xmlns:a16="http://schemas.microsoft.com/office/drawing/2014/main" id="{C57CBE8C-9729-2647-9359-3D2A43E17586}"/>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1346;ge4ecc01168_0_0">
                  <a:extLst>
                    <a:ext uri="{FF2B5EF4-FFF2-40B4-BE49-F238E27FC236}">
                      <a16:creationId xmlns:a16="http://schemas.microsoft.com/office/drawing/2014/main" id="{27EE7BEA-1E51-F545-9BAB-237AB9EFE195}"/>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1347;ge4ecc01168_0_0">
                  <a:extLst>
                    <a:ext uri="{FF2B5EF4-FFF2-40B4-BE49-F238E27FC236}">
                      <a16:creationId xmlns:a16="http://schemas.microsoft.com/office/drawing/2014/main" id="{B5355D34-76EB-D247-A8AF-2D063E419668}"/>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1348;ge4ecc01168_0_0">
                  <a:extLst>
                    <a:ext uri="{FF2B5EF4-FFF2-40B4-BE49-F238E27FC236}">
                      <a16:creationId xmlns:a16="http://schemas.microsoft.com/office/drawing/2014/main" id="{824B44BE-6795-6042-91F3-D5C1F761EB39}"/>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1349;ge4ecc01168_0_0">
                  <a:extLst>
                    <a:ext uri="{FF2B5EF4-FFF2-40B4-BE49-F238E27FC236}">
                      <a16:creationId xmlns:a16="http://schemas.microsoft.com/office/drawing/2014/main" id="{C2A76041-FEA3-E046-B0EF-99779EB39F79}"/>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1350;ge4ecc01168_0_0">
                  <a:extLst>
                    <a:ext uri="{FF2B5EF4-FFF2-40B4-BE49-F238E27FC236}">
                      <a16:creationId xmlns:a16="http://schemas.microsoft.com/office/drawing/2014/main" id="{8FF5AA4F-E667-C24F-A0B7-B4DF76A3BD02}"/>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9" name="Google Shape;1351;ge4ecc01168_0_0">
                <a:extLst>
                  <a:ext uri="{FF2B5EF4-FFF2-40B4-BE49-F238E27FC236}">
                    <a16:creationId xmlns:a16="http://schemas.microsoft.com/office/drawing/2014/main" id="{6FBD4915-6082-B342-9559-9ACF3288C456}"/>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1352;ge4ecc01168_0_0">
                <a:extLst>
                  <a:ext uri="{FF2B5EF4-FFF2-40B4-BE49-F238E27FC236}">
                    <a16:creationId xmlns:a16="http://schemas.microsoft.com/office/drawing/2014/main" id="{7428F8A7-8837-984A-9BA8-3E7AB2EBA61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 name="Google Shape;1353;ge4ecc01168_0_0">
              <a:extLst>
                <a:ext uri="{FF2B5EF4-FFF2-40B4-BE49-F238E27FC236}">
                  <a16:creationId xmlns:a16="http://schemas.microsoft.com/office/drawing/2014/main" id="{C6F899B0-0C5A-ED44-99FB-AB6AE2689AED}"/>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 name="Google Shape;1354;ge4ecc01168_0_0">
              <a:extLst>
                <a:ext uri="{FF2B5EF4-FFF2-40B4-BE49-F238E27FC236}">
                  <a16:creationId xmlns:a16="http://schemas.microsoft.com/office/drawing/2014/main" id="{0A56D3DA-2AA3-D041-B02F-9141B470CF61}"/>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 name="Google Shape;1355;ge4ecc01168_0_0">
              <a:extLst>
                <a:ext uri="{FF2B5EF4-FFF2-40B4-BE49-F238E27FC236}">
                  <a16:creationId xmlns:a16="http://schemas.microsoft.com/office/drawing/2014/main" id="{47923EA9-0600-B64B-9BB0-6C718624CD7F}"/>
                </a:ext>
              </a:extLst>
            </p:cNvPr>
            <p:cNvGrpSpPr/>
            <p:nvPr/>
          </p:nvGrpSpPr>
          <p:grpSpPr>
            <a:xfrm>
              <a:off x="6676223" y="232242"/>
              <a:ext cx="959888" cy="940585"/>
              <a:chOff x="715379" y="449977"/>
              <a:chExt cx="1736725" cy="1701800"/>
            </a:xfrm>
          </p:grpSpPr>
          <p:sp>
            <p:nvSpPr>
              <p:cNvPr id="12" name="Google Shape;1356;ge4ecc01168_0_0">
                <a:extLst>
                  <a:ext uri="{FF2B5EF4-FFF2-40B4-BE49-F238E27FC236}">
                    <a16:creationId xmlns:a16="http://schemas.microsoft.com/office/drawing/2014/main" id="{5446AC13-8CB4-3348-B2EC-94F0D1787A43}"/>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57;ge4ecc01168_0_0">
                <a:extLst>
                  <a:ext uri="{FF2B5EF4-FFF2-40B4-BE49-F238E27FC236}">
                    <a16:creationId xmlns:a16="http://schemas.microsoft.com/office/drawing/2014/main" id="{81C8E70E-627C-1440-B322-AD959F5D75D4}"/>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358;ge4ecc01168_0_0">
                <a:extLst>
                  <a:ext uri="{FF2B5EF4-FFF2-40B4-BE49-F238E27FC236}">
                    <a16:creationId xmlns:a16="http://schemas.microsoft.com/office/drawing/2014/main" id="{803828BE-5CC4-9E4A-B8BD-120118EA9C65}"/>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359;ge4ecc01168_0_0">
                <a:extLst>
                  <a:ext uri="{FF2B5EF4-FFF2-40B4-BE49-F238E27FC236}">
                    <a16:creationId xmlns:a16="http://schemas.microsoft.com/office/drawing/2014/main" id="{57416F96-9153-8046-921A-E6B3CB13812E}"/>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1360;ge4ecc01168_0_0">
                <a:extLst>
                  <a:ext uri="{FF2B5EF4-FFF2-40B4-BE49-F238E27FC236}">
                    <a16:creationId xmlns:a16="http://schemas.microsoft.com/office/drawing/2014/main" id="{F7CD7A26-D040-E247-9AFB-FD488A2B43E1}"/>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361;ge4ecc01168_0_0">
                <a:extLst>
                  <a:ext uri="{FF2B5EF4-FFF2-40B4-BE49-F238E27FC236}">
                    <a16:creationId xmlns:a16="http://schemas.microsoft.com/office/drawing/2014/main" id="{19E6B05B-38F5-FA4B-BD96-61510CF9378B}"/>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362;ge4ecc01168_0_0">
                <a:extLst>
                  <a:ext uri="{FF2B5EF4-FFF2-40B4-BE49-F238E27FC236}">
                    <a16:creationId xmlns:a16="http://schemas.microsoft.com/office/drawing/2014/main" id="{7A2183A8-D2BE-7348-A7F9-2B3675A38FFE}"/>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363;ge4ecc01168_0_0">
                <a:extLst>
                  <a:ext uri="{FF2B5EF4-FFF2-40B4-BE49-F238E27FC236}">
                    <a16:creationId xmlns:a16="http://schemas.microsoft.com/office/drawing/2014/main" id="{33DA798D-CE1C-2E4A-943E-0F54D205EB83}"/>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1364;ge4ecc01168_0_0">
                <a:extLst>
                  <a:ext uri="{FF2B5EF4-FFF2-40B4-BE49-F238E27FC236}">
                    <a16:creationId xmlns:a16="http://schemas.microsoft.com/office/drawing/2014/main" id="{1D87B463-A0F7-9F44-8B2D-0A54222D38A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1365;ge4ecc01168_0_0">
                <a:extLst>
                  <a:ext uri="{FF2B5EF4-FFF2-40B4-BE49-F238E27FC236}">
                    <a16:creationId xmlns:a16="http://schemas.microsoft.com/office/drawing/2014/main" id="{2D19C679-4BAA-F641-9D78-A3DB145987B8}"/>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1366;ge4ecc01168_0_0">
                <a:extLst>
                  <a:ext uri="{FF2B5EF4-FFF2-40B4-BE49-F238E27FC236}">
                    <a16:creationId xmlns:a16="http://schemas.microsoft.com/office/drawing/2014/main" id="{CFAA09A4-E2EB-4E48-B189-1AC243427932}"/>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1367;ge4ecc01168_0_0">
                <a:extLst>
                  <a:ext uri="{FF2B5EF4-FFF2-40B4-BE49-F238E27FC236}">
                    <a16:creationId xmlns:a16="http://schemas.microsoft.com/office/drawing/2014/main" id="{ADD0269A-3403-5B4A-BD8B-525688E1DEE2}"/>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1368;ge4ecc01168_0_0">
                <a:extLst>
                  <a:ext uri="{FF2B5EF4-FFF2-40B4-BE49-F238E27FC236}">
                    <a16:creationId xmlns:a16="http://schemas.microsoft.com/office/drawing/2014/main" id="{0421CB30-8B11-ED45-B7E9-7BB7A1D815F9}"/>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1369;ge4ecc01168_0_0">
                <a:extLst>
                  <a:ext uri="{FF2B5EF4-FFF2-40B4-BE49-F238E27FC236}">
                    <a16:creationId xmlns:a16="http://schemas.microsoft.com/office/drawing/2014/main" id="{DBCCED5A-4884-344B-AC04-70DE7E292ECB}"/>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1370;ge4ecc01168_0_0">
                <a:extLst>
                  <a:ext uri="{FF2B5EF4-FFF2-40B4-BE49-F238E27FC236}">
                    <a16:creationId xmlns:a16="http://schemas.microsoft.com/office/drawing/2014/main" id="{66417F90-2EE4-424A-B141-829F8C99868F}"/>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1371;ge4ecc01168_0_0">
                <a:extLst>
                  <a:ext uri="{FF2B5EF4-FFF2-40B4-BE49-F238E27FC236}">
                    <a16:creationId xmlns:a16="http://schemas.microsoft.com/office/drawing/2014/main" id="{275B1811-EDD3-4B4C-BD7C-9CA113703903}"/>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1" name="Google Shape;1372;ge4ecc01168_0_0">
              <a:extLst>
                <a:ext uri="{FF2B5EF4-FFF2-40B4-BE49-F238E27FC236}">
                  <a16:creationId xmlns:a16="http://schemas.microsoft.com/office/drawing/2014/main" id="{6301C22C-4EEF-B749-88F3-1C62CD5AC43A}"/>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40" name="Google Shape;1373;ge4ecc01168_0_0">
            <a:extLst>
              <a:ext uri="{FF2B5EF4-FFF2-40B4-BE49-F238E27FC236}">
                <a16:creationId xmlns:a16="http://schemas.microsoft.com/office/drawing/2014/main" id="{AF0DEE38-8A5E-4072-AF94-B170A49EF880}"/>
              </a:ext>
            </a:extLst>
          </p:cNvPr>
          <p:cNvPicPr preferRelativeResize="0"/>
          <p:nvPr/>
        </p:nvPicPr>
        <p:blipFill rotWithShape="1">
          <a:blip r:embed="rId13">
            <a:alphaModFix/>
          </a:blip>
          <a:srcRect/>
          <a:stretch/>
        </p:blipFill>
        <p:spPr>
          <a:xfrm>
            <a:off x="384645" y="784985"/>
            <a:ext cx="2771394" cy="178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6">
                                            <p:txEl>
                                              <p:pRg st="0" end="0"/>
                                            </p:txEl>
                                          </p:spTgt>
                                        </p:tgtEl>
                                        <p:attrNameLst>
                                          <p:attrName>style.visibility</p:attrName>
                                        </p:attrNameLst>
                                      </p:cBhvr>
                                      <p:to>
                                        <p:strVal val="visible"/>
                                      </p:to>
                                    </p:set>
                                    <p:anim calcmode="lin" valueType="num">
                                      <p:cBhvr additive="base">
                                        <p:cTn id="7" dur="500"/>
                                        <p:tgtEl>
                                          <p:spTgt spid="22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76">
                                            <p:txEl>
                                              <p:pRg st="1" end="1"/>
                                            </p:txEl>
                                          </p:spTgt>
                                        </p:tgtEl>
                                        <p:attrNameLst>
                                          <p:attrName>style.visibility</p:attrName>
                                        </p:attrNameLst>
                                      </p:cBhvr>
                                      <p:to>
                                        <p:strVal val="visible"/>
                                      </p:to>
                                    </p:set>
                                    <p:anim calcmode="lin" valueType="num">
                                      <p:cBhvr additive="base">
                                        <p:cTn id="12" dur="500"/>
                                        <p:tgtEl>
                                          <p:spTgt spid="22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76">
                                            <p:txEl>
                                              <p:pRg st="2" end="2"/>
                                            </p:txEl>
                                          </p:spTgt>
                                        </p:tgtEl>
                                        <p:attrNameLst>
                                          <p:attrName>style.visibility</p:attrName>
                                        </p:attrNameLst>
                                      </p:cBhvr>
                                      <p:to>
                                        <p:strVal val="visible"/>
                                      </p:to>
                                    </p:set>
                                    <p:anim calcmode="lin" valueType="num">
                                      <p:cBhvr additive="base">
                                        <p:cTn id="17" dur="500"/>
                                        <p:tgtEl>
                                          <p:spTgt spid="22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76">
                                            <p:txEl>
                                              <p:pRg st="3" end="3"/>
                                            </p:txEl>
                                          </p:spTgt>
                                        </p:tgtEl>
                                        <p:attrNameLst>
                                          <p:attrName>style.visibility</p:attrName>
                                        </p:attrNameLst>
                                      </p:cBhvr>
                                      <p:to>
                                        <p:strVal val="visible"/>
                                      </p:to>
                                    </p:set>
                                    <p:anim calcmode="lin" valueType="num">
                                      <p:cBhvr additive="base">
                                        <p:cTn id="22" dur="500"/>
                                        <p:tgtEl>
                                          <p:spTgt spid="227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8" name="Google Shape;2248;ge2286a765b_0_1494"/>
          <p:cNvSpPr/>
          <p:nvPr/>
        </p:nvSpPr>
        <p:spPr>
          <a:xfrm>
            <a:off x="509333" y="-672820"/>
            <a:ext cx="507900" cy="480000"/>
          </a:xfrm>
          <a:prstGeom prst="sun">
            <a:avLst>
              <a:gd name="adj" fmla="val 25000"/>
            </a:avLst>
          </a:prstGeom>
          <a:solidFill>
            <a:srgbClr val="EEEEEE"/>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50" name="Google Shape;2250;ge2286a765b_0_1494"/>
          <p:cNvSpPr txBox="1"/>
          <p:nvPr/>
        </p:nvSpPr>
        <p:spPr>
          <a:xfrm>
            <a:off x="3536828" y="1274197"/>
            <a:ext cx="2211600"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REAL</a:t>
            </a:r>
            <a:endParaRPr sz="2400" b="1" i="0" u="none" strike="noStrike" cap="none">
              <a:solidFill>
                <a:srgbClr val="FFFFFF"/>
              </a:solidFill>
              <a:latin typeface="Arial"/>
              <a:ea typeface="Arial"/>
              <a:cs typeface="Arial"/>
              <a:sym typeface="Arial"/>
            </a:endParaRPr>
          </a:p>
        </p:txBody>
      </p:sp>
      <p:sp>
        <p:nvSpPr>
          <p:cNvPr id="2251" name="Google Shape;2251;ge2286a765b_0_1494"/>
          <p:cNvSpPr txBox="1"/>
          <p:nvPr/>
        </p:nvSpPr>
        <p:spPr>
          <a:xfrm>
            <a:off x="3470242" y="1819402"/>
            <a:ext cx="2430495" cy="1066673"/>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Arial"/>
                <a:ea typeface="Arial"/>
                <a:cs typeface="Arial"/>
                <a:sym typeface="Arial"/>
              </a:rPr>
              <a:t>Is it real?</a:t>
            </a:r>
            <a:endParaRPr sz="2400" b="0" i="0" u="none" strike="noStrike" cap="none">
              <a:solidFill>
                <a:srgbClr val="FFFFFF"/>
              </a:solidFill>
              <a:latin typeface="Arial"/>
              <a:ea typeface="Arial"/>
              <a:cs typeface="Arial"/>
              <a:sym typeface="Arial"/>
            </a:endParaRPr>
          </a:p>
        </p:txBody>
      </p:sp>
      <p:sp>
        <p:nvSpPr>
          <p:cNvPr id="2252" name="Google Shape;2252;ge2286a765b_0_1494"/>
          <p:cNvSpPr txBox="1"/>
          <p:nvPr/>
        </p:nvSpPr>
        <p:spPr>
          <a:xfrm>
            <a:off x="3491443" y="5892180"/>
            <a:ext cx="2293836"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1" i="0" u="none" strike="noStrike" cap="none" dirty="0">
                <a:solidFill>
                  <a:srgbClr val="FFFFFF"/>
                </a:solidFill>
                <a:latin typeface="Arial"/>
                <a:ea typeface="Arial"/>
                <a:cs typeface="Arial"/>
                <a:sym typeface="Arial"/>
              </a:rPr>
              <a:t>ADD IT ALL UP</a:t>
            </a:r>
            <a:endParaRPr sz="2200" b="1" i="0" u="none" strike="noStrike" cap="none" dirty="0">
              <a:solidFill>
                <a:srgbClr val="FFFFFF"/>
              </a:solidFill>
              <a:latin typeface="Arial"/>
              <a:ea typeface="Arial"/>
              <a:cs typeface="Arial"/>
              <a:sym typeface="Arial"/>
            </a:endParaRPr>
          </a:p>
        </p:txBody>
      </p:sp>
      <p:sp>
        <p:nvSpPr>
          <p:cNvPr id="2253" name="Google Shape;2253;ge2286a765b_0_1494"/>
          <p:cNvSpPr txBox="1"/>
          <p:nvPr/>
        </p:nvSpPr>
        <p:spPr>
          <a:xfrm>
            <a:off x="3536828" y="4120646"/>
            <a:ext cx="1808100" cy="1793222"/>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Arial"/>
                <a:ea typeface="Arial"/>
                <a:cs typeface="Arial"/>
                <a:sym typeface="Arial"/>
              </a:rPr>
              <a:t>Ask around, use your knowledge</a:t>
            </a:r>
            <a:endParaRPr sz="2400" b="0" i="0" u="none" strike="noStrike" cap="none">
              <a:solidFill>
                <a:srgbClr val="FFFFFF"/>
              </a:solidFill>
              <a:latin typeface="Arial"/>
              <a:ea typeface="Arial"/>
              <a:cs typeface="Arial"/>
              <a:sym typeface="Arial"/>
            </a:endParaRPr>
          </a:p>
        </p:txBody>
      </p:sp>
      <p:sp>
        <p:nvSpPr>
          <p:cNvPr id="2256" name="Google Shape;2256;ge2286a765b_0_1494"/>
          <p:cNvSpPr txBox="1"/>
          <p:nvPr/>
        </p:nvSpPr>
        <p:spPr>
          <a:xfrm>
            <a:off x="6219095" y="5892174"/>
            <a:ext cx="2355296"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1" i="0" u="none" strike="noStrike" cap="none">
                <a:solidFill>
                  <a:srgbClr val="FFFFFF"/>
                </a:solidFill>
                <a:latin typeface="Arial"/>
                <a:ea typeface="Arial"/>
                <a:cs typeface="Arial"/>
                <a:sym typeface="Arial"/>
              </a:rPr>
              <a:t>LOOK AROUND</a:t>
            </a:r>
            <a:endParaRPr sz="2200" b="1" i="0" u="none" strike="noStrike" cap="none">
              <a:solidFill>
                <a:srgbClr val="FFFFFF"/>
              </a:solidFill>
              <a:latin typeface="Arial"/>
              <a:ea typeface="Arial"/>
              <a:cs typeface="Arial"/>
              <a:sym typeface="Arial"/>
            </a:endParaRPr>
          </a:p>
        </p:txBody>
      </p:sp>
      <p:sp>
        <p:nvSpPr>
          <p:cNvPr id="2257" name="Google Shape;2257;ge2286a765b_0_1494"/>
          <p:cNvSpPr txBox="1"/>
          <p:nvPr/>
        </p:nvSpPr>
        <p:spPr>
          <a:xfrm>
            <a:off x="6035979" y="4645674"/>
            <a:ext cx="2645521" cy="150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rgbClr val="FFFFFF"/>
                </a:solidFill>
                <a:latin typeface="Arial"/>
                <a:ea typeface="Arial"/>
                <a:cs typeface="Arial"/>
                <a:sym typeface="Arial"/>
              </a:rPr>
              <a:t>Is any other source carrying the story?</a:t>
            </a:r>
            <a:endParaRPr sz="2400" b="0" i="0" u="none" strike="noStrike" cap="none" dirty="0">
              <a:solidFill>
                <a:srgbClr val="FFFFFF"/>
              </a:solidFill>
              <a:latin typeface="Arial"/>
              <a:ea typeface="Arial"/>
              <a:cs typeface="Arial"/>
              <a:sym typeface="Arial"/>
            </a:endParaRPr>
          </a:p>
        </p:txBody>
      </p:sp>
      <p:pic>
        <p:nvPicPr>
          <p:cNvPr id="2259" name="Google Shape;2259;ge2286a765b_0_1494"/>
          <p:cNvPicPr preferRelativeResize="0"/>
          <p:nvPr/>
        </p:nvPicPr>
        <p:blipFill rotWithShape="1">
          <a:blip r:embed="rId3">
            <a:alphaModFix/>
          </a:blip>
          <a:srcRect l="49898" t="29329" r="27005" b="30305"/>
          <a:stretch/>
        </p:blipFill>
        <p:spPr>
          <a:xfrm rot="-5400000">
            <a:off x="11114398" y="5802156"/>
            <a:ext cx="634596" cy="1567031"/>
          </a:xfrm>
          <a:prstGeom prst="rect">
            <a:avLst/>
          </a:prstGeom>
          <a:noFill/>
          <a:ln>
            <a:noFill/>
          </a:ln>
        </p:spPr>
      </p:pic>
      <p:sp>
        <p:nvSpPr>
          <p:cNvPr id="6" name="TextBox 5">
            <a:extLst>
              <a:ext uri="{FF2B5EF4-FFF2-40B4-BE49-F238E27FC236}">
                <a16:creationId xmlns:a16="http://schemas.microsoft.com/office/drawing/2014/main" id="{57B8ACF4-D815-4246-AFE5-7B495C184D32}"/>
              </a:ext>
            </a:extLst>
          </p:cNvPr>
          <p:cNvSpPr txBox="1"/>
          <p:nvPr/>
        </p:nvSpPr>
        <p:spPr>
          <a:xfrm>
            <a:off x="321183" y="2386725"/>
            <a:ext cx="6719697" cy="3416320"/>
          </a:xfrm>
          <a:prstGeom prst="rect">
            <a:avLst/>
          </a:prstGeom>
          <a:noFill/>
        </p:spPr>
        <p:txBody>
          <a:bodyPr wrap="square" rtlCol="0">
            <a:spAutoFit/>
          </a:bodyPr>
          <a:lstStyle/>
          <a:p>
            <a:r>
              <a:rPr lang="en-US" sz="3600" dirty="0"/>
              <a:t>My friend’s dad is a doctor – he says 2 drops of lemon juice in your nose every day can prevent Coronavirus. His dad has been doing this for 10 years and says it works. </a:t>
            </a:r>
          </a:p>
        </p:txBody>
      </p:sp>
      <p:sp>
        <p:nvSpPr>
          <p:cNvPr id="7" name="TextBox 6">
            <a:extLst>
              <a:ext uri="{FF2B5EF4-FFF2-40B4-BE49-F238E27FC236}">
                <a16:creationId xmlns:a16="http://schemas.microsoft.com/office/drawing/2014/main" id="{E17A8404-8B1C-E945-AF8F-E4A1B8500519}"/>
              </a:ext>
            </a:extLst>
          </p:cNvPr>
          <p:cNvSpPr txBox="1"/>
          <p:nvPr/>
        </p:nvSpPr>
        <p:spPr>
          <a:xfrm>
            <a:off x="496688" y="1157252"/>
            <a:ext cx="5532901" cy="954107"/>
          </a:xfrm>
          <a:prstGeom prst="rect">
            <a:avLst/>
          </a:prstGeom>
          <a:noFill/>
        </p:spPr>
        <p:txBody>
          <a:bodyPr wrap="square" rtlCol="0">
            <a:spAutoFit/>
          </a:bodyPr>
          <a:lstStyle/>
          <a:p>
            <a:r>
              <a:rPr lang="en-US" sz="2800" i="1" dirty="0"/>
              <a:t>A message arrives on </a:t>
            </a:r>
          </a:p>
          <a:p>
            <a:r>
              <a:rPr lang="en-US" sz="2800" i="1" dirty="0"/>
              <a:t>What’s App from your cousin:</a:t>
            </a:r>
          </a:p>
        </p:txBody>
      </p:sp>
      <p:pic>
        <p:nvPicPr>
          <p:cNvPr id="9" name="Picture 8" descr="Text&#10;&#10;Description automatically generated">
            <a:extLst>
              <a:ext uri="{FF2B5EF4-FFF2-40B4-BE49-F238E27FC236}">
                <a16:creationId xmlns:a16="http://schemas.microsoft.com/office/drawing/2014/main" id="{2EC74521-4BFA-B741-AFFD-B709E66AAB8F}"/>
              </a:ext>
            </a:extLst>
          </p:cNvPr>
          <p:cNvPicPr>
            <a:picLocks noChangeAspect="1"/>
          </p:cNvPicPr>
          <p:nvPr/>
        </p:nvPicPr>
        <p:blipFill>
          <a:blip r:embed="rId4"/>
          <a:stretch>
            <a:fillRect/>
          </a:stretch>
        </p:blipFill>
        <p:spPr>
          <a:xfrm>
            <a:off x="7890055" y="1791397"/>
            <a:ext cx="3980762" cy="3980762"/>
          </a:xfrm>
          <a:prstGeom prst="rect">
            <a:avLst/>
          </a:prstGeom>
        </p:spPr>
      </p:pic>
      <p:grpSp>
        <p:nvGrpSpPr>
          <p:cNvPr id="13" name="Google Shape;1339;ge4ecc01168_0_0">
            <a:extLst>
              <a:ext uri="{FF2B5EF4-FFF2-40B4-BE49-F238E27FC236}">
                <a16:creationId xmlns:a16="http://schemas.microsoft.com/office/drawing/2014/main" id="{2695B512-991E-004F-B9AA-550CD40F0CEB}"/>
              </a:ext>
            </a:extLst>
          </p:cNvPr>
          <p:cNvGrpSpPr/>
          <p:nvPr/>
        </p:nvGrpSpPr>
        <p:grpSpPr>
          <a:xfrm>
            <a:off x="374053" y="197901"/>
            <a:ext cx="2762714" cy="506223"/>
            <a:chOff x="6676223" y="232242"/>
            <a:chExt cx="5133247" cy="940585"/>
          </a:xfrm>
        </p:grpSpPr>
        <p:grpSp>
          <p:nvGrpSpPr>
            <p:cNvPr id="14" name="Google Shape;1340;ge4ecc01168_0_0">
              <a:extLst>
                <a:ext uri="{FF2B5EF4-FFF2-40B4-BE49-F238E27FC236}">
                  <a16:creationId xmlns:a16="http://schemas.microsoft.com/office/drawing/2014/main" id="{13DDC1D9-4C1A-1047-9605-63F13243C8E2}"/>
                </a:ext>
              </a:extLst>
            </p:cNvPr>
            <p:cNvGrpSpPr/>
            <p:nvPr/>
          </p:nvGrpSpPr>
          <p:grpSpPr>
            <a:xfrm>
              <a:off x="10456026" y="522866"/>
              <a:ext cx="1353444" cy="504582"/>
              <a:chOff x="10456026" y="522866"/>
              <a:chExt cx="1353444" cy="504582"/>
            </a:xfrm>
          </p:grpSpPr>
          <p:grpSp>
            <p:nvGrpSpPr>
              <p:cNvPr id="35" name="Google Shape;1341;ge4ecc01168_0_0">
                <a:extLst>
                  <a:ext uri="{FF2B5EF4-FFF2-40B4-BE49-F238E27FC236}">
                    <a16:creationId xmlns:a16="http://schemas.microsoft.com/office/drawing/2014/main" id="{C5EECF58-D0A9-CC47-B5AC-087FF1A63128}"/>
                  </a:ext>
                </a:extLst>
              </p:cNvPr>
              <p:cNvGrpSpPr/>
              <p:nvPr/>
            </p:nvGrpSpPr>
            <p:grpSpPr>
              <a:xfrm>
                <a:off x="11314887" y="522866"/>
                <a:ext cx="494509" cy="320473"/>
                <a:chOff x="9108110" y="975804"/>
                <a:chExt cx="894715" cy="579831"/>
              </a:xfrm>
            </p:grpSpPr>
            <p:sp>
              <p:nvSpPr>
                <p:cNvPr id="38" name="Google Shape;1342;ge4ecc01168_0_0">
                  <a:extLst>
                    <a:ext uri="{FF2B5EF4-FFF2-40B4-BE49-F238E27FC236}">
                      <a16:creationId xmlns:a16="http://schemas.microsoft.com/office/drawing/2014/main" id="{2C266CB2-C3CF-1049-B7A9-C3266A66E8F2}"/>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1343;ge4ecc01168_0_0">
                  <a:extLst>
                    <a:ext uri="{FF2B5EF4-FFF2-40B4-BE49-F238E27FC236}">
                      <a16:creationId xmlns:a16="http://schemas.microsoft.com/office/drawing/2014/main" id="{3A35A0F9-CEEE-2B46-8303-2001C57059D4}"/>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1344;ge4ecc01168_0_0">
                  <a:extLst>
                    <a:ext uri="{FF2B5EF4-FFF2-40B4-BE49-F238E27FC236}">
                      <a16:creationId xmlns:a16="http://schemas.microsoft.com/office/drawing/2014/main" id="{E6165C57-D1B9-7F41-8268-F9061129D2E0}"/>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1345;ge4ecc01168_0_0">
                  <a:extLst>
                    <a:ext uri="{FF2B5EF4-FFF2-40B4-BE49-F238E27FC236}">
                      <a16:creationId xmlns:a16="http://schemas.microsoft.com/office/drawing/2014/main" id="{52311747-FD0F-6C45-83A3-31845D872358}"/>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1346;ge4ecc01168_0_0">
                  <a:extLst>
                    <a:ext uri="{FF2B5EF4-FFF2-40B4-BE49-F238E27FC236}">
                      <a16:creationId xmlns:a16="http://schemas.microsoft.com/office/drawing/2014/main" id="{5501BEE7-FFAE-DB40-AD35-70DDA3E6C64E}"/>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1347;ge4ecc01168_0_0">
                  <a:extLst>
                    <a:ext uri="{FF2B5EF4-FFF2-40B4-BE49-F238E27FC236}">
                      <a16:creationId xmlns:a16="http://schemas.microsoft.com/office/drawing/2014/main" id="{45946CA0-6CC3-C74C-8F9F-64FB45AE88D8}"/>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1348;ge4ecc01168_0_0">
                  <a:extLst>
                    <a:ext uri="{FF2B5EF4-FFF2-40B4-BE49-F238E27FC236}">
                      <a16:creationId xmlns:a16="http://schemas.microsoft.com/office/drawing/2014/main" id="{B59EA9C2-3AD9-404E-AF6A-8CA954AA1DD4}"/>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1349;ge4ecc01168_0_0">
                  <a:extLst>
                    <a:ext uri="{FF2B5EF4-FFF2-40B4-BE49-F238E27FC236}">
                      <a16:creationId xmlns:a16="http://schemas.microsoft.com/office/drawing/2014/main" id="{FA35F33D-5BFE-6741-85B5-27665C6233B8}"/>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1350;ge4ecc01168_0_0">
                  <a:extLst>
                    <a:ext uri="{FF2B5EF4-FFF2-40B4-BE49-F238E27FC236}">
                      <a16:creationId xmlns:a16="http://schemas.microsoft.com/office/drawing/2014/main" id="{05056CE9-CC08-2D45-A73A-B64F148816FC}"/>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6" name="Google Shape;1351;ge4ecc01168_0_0">
                <a:extLst>
                  <a:ext uri="{FF2B5EF4-FFF2-40B4-BE49-F238E27FC236}">
                    <a16:creationId xmlns:a16="http://schemas.microsoft.com/office/drawing/2014/main" id="{8C94531D-6313-D24C-A48A-0737C1EA71B4}"/>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1352;ge4ecc01168_0_0">
                <a:extLst>
                  <a:ext uri="{FF2B5EF4-FFF2-40B4-BE49-F238E27FC236}">
                    <a16:creationId xmlns:a16="http://schemas.microsoft.com/office/drawing/2014/main" id="{87BFAC11-F3B3-BE47-888F-D9464A6C5E48}"/>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353;ge4ecc01168_0_0">
              <a:extLst>
                <a:ext uri="{FF2B5EF4-FFF2-40B4-BE49-F238E27FC236}">
                  <a16:creationId xmlns:a16="http://schemas.microsoft.com/office/drawing/2014/main" id="{58DF0EDF-2135-244D-A159-70292190120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1354;ge4ecc01168_0_0">
              <a:extLst>
                <a:ext uri="{FF2B5EF4-FFF2-40B4-BE49-F238E27FC236}">
                  <a16:creationId xmlns:a16="http://schemas.microsoft.com/office/drawing/2014/main" id="{B695798D-EEFC-F749-9A63-E444F838E22E}"/>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7" name="Google Shape;1355;ge4ecc01168_0_0">
              <a:extLst>
                <a:ext uri="{FF2B5EF4-FFF2-40B4-BE49-F238E27FC236}">
                  <a16:creationId xmlns:a16="http://schemas.microsoft.com/office/drawing/2014/main" id="{2375B128-E6C9-ED4E-B99B-A8AE44CA40F9}"/>
                </a:ext>
              </a:extLst>
            </p:cNvPr>
            <p:cNvGrpSpPr/>
            <p:nvPr/>
          </p:nvGrpSpPr>
          <p:grpSpPr>
            <a:xfrm>
              <a:off x="6676223" y="232242"/>
              <a:ext cx="959888" cy="940585"/>
              <a:chOff x="715379" y="449977"/>
              <a:chExt cx="1736725" cy="1701800"/>
            </a:xfrm>
          </p:grpSpPr>
          <p:sp>
            <p:nvSpPr>
              <p:cNvPr id="19" name="Google Shape;1356;ge4ecc01168_0_0">
                <a:extLst>
                  <a:ext uri="{FF2B5EF4-FFF2-40B4-BE49-F238E27FC236}">
                    <a16:creationId xmlns:a16="http://schemas.microsoft.com/office/drawing/2014/main" id="{D3A40FDC-0A68-E342-86B7-B22E7F9FB09F}"/>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1357;ge4ecc01168_0_0">
                <a:extLst>
                  <a:ext uri="{FF2B5EF4-FFF2-40B4-BE49-F238E27FC236}">
                    <a16:creationId xmlns:a16="http://schemas.microsoft.com/office/drawing/2014/main" id="{9A1A2122-238D-0E45-A54A-78D2EE83A7A1}"/>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1358;ge4ecc01168_0_0">
                <a:extLst>
                  <a:ext uri="{FF2B5EF4-FFF2-40B4-BE49-F238E27FC236}">
                    <a16:creationId xmlns:a16="http://schemas.microsoft.com/office/drawing/2014/main" id="{7AC24317-B247-8343-B490-B107502E45BA}"/>
                  </a:ext>
                </a:extLst>
              </p:cNvPr>
              <p:cNvSpPr/>
              <p:nvPr/>
            </p:nvSpPr>
            <p:spPr>
              <a:xfrm>
                <a:off x="1140755" y="943620"/>
                <a:ext cx="186300" cy="221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1359;ge4ecc01168_0_0">
                <a:extLst>
                  <a:ext uri="{FF2B5EF4-FFF2-40B4-BE49-F238E27FC236}">
                    <a16:creationId xmlns:a16="http://schemas.microsoft.com/office/drawing/2014/main" id="{794DC246-3C52-0549-B598-9EC6D72B34A3}"/>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1360;ge4ecc01168_0_0">
                <a:extLst>
                  <a:ext uri="{FF2B5EF4-FFF2-40B4-BE49-F238E27FC236}">
                    <a16:creationId xmlns:a16="http://schemas.microsoft.com/office/drawing/2014/main" id="{A2D2D6F6-1053-4845-AE9A-1DAA0320C834}"/>
                  </a:ext>
                </a:extLst>
              </p:cNvPr>
              <p:cNvSpPr/>
              <p:nvPr/>
            </p:nvSpPr>
            <p:spPr>
              <a:xfrm>
                <a:off x="1868016" y="938963"/>
                <a:ext cx="158400" cy="2304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1361;ge4ecc01168_0_0">
                <a:extLst>
                  <a:ext uri="{FF2B5EF4-FFF2-40B4-BE49-F238E27FC236}">
                    <a16:creationId xmlns:a16="http://schemas.microsoft.com/office/drawing/2014/main" id="{321FC8E9-F013-0643-BD6A-D05BF72E4989}"/>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1362;ge4ecc01168_0_0">
                <a:extLst>
                  <a:ext uri="{FF2B5EF4-FFF2-40B4-BE49-F238E27FC236}">
                    <a16:creationId xmlns:a16="http://schemas.microsoft.com/office/drawing/2014/main" id="{2E66B770-C660-664C-8024-12D4B93127F6}"/>
                  </a:ext>
                </a:extLst>
              </p:cNvPr>
              <p:cNvSpPr/>
              <p:nvPr/>
            </p:nvSpPr>
            <p:spPr>
              <a:xfrm>
                <a:off x="1391221" y="1546008"/>
                <a:ext cx="184500" cy="1761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1363;ge4ecc01168_0_0">
                <a:extLst>
                  <a:ext uri="{FF2B5EF4-FFF2-40B4-BE49-F238E27FC236}">
                    <a16:creationId xmlns:a16="http://schemas.microsoft.com/office/drawing/2014/main" id="{ED6FD3AA-7C15-5944-B743-667C0B29CAB1}"/>
                  </a:ext>
                </a:extLst>
              </p:cNvPr>
              <p:cNvSpPr/>
              <p:nvPr/>
            </p:nvSpPr>
            <p:spPr>
              <a:xfrm>
                <a:off x="1606425" y="1547918"/>
                <a:ext cx="253500" cy="1719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1364;ge4ecc01168_0_0">
                <a:extLst>
                  <a:ext uri="{FF2B5EF4-FFF2-40B4-BE49-F238E27FC236}">
                    <a16:creationId xmlns:a16="http://schemas.microsoft.com/office/drawing/2014/main" id="{E7661896-C0AF-A04D-ACC2-3ACABA88C8E4}"/>
                  </a:ext>
                </a:extLst>
              </p:cNvPr>
              <p:cNvSpPr/>
              <p:nvPr/>
            </p:nvSpPr>
            <p:spPr>
              <a:xfrm>
                <a:off x="1881483" y="1548260"/>
                <a:ext cx="158100" cy="1716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1365;ge4ecc01168_0_0">
                <a:extLst>
                  <a:ext uri="{FF2B5EF4-FFF2-40B4-BE49-F238E27FC236}">
                    <a16:creationId xmlns:a16="http://schemas.microsoft.com/office/drawing/2014/main" id="{7C3A3618-795F-844F-B92F-E08F68DA55E7}"/>
                  </a:ext>
                </a:extLst>
              </p:cNvPr>
              <p:cNvSpPr/>
              <p:nvPr/>
            </p:nvSpPr>
            <p:spPr>
              <a:xfrm>
                <a:off x="1150931" y="1763974"/>
                <a:ext cx="972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1366;ge4ecc01168_0_0">
                <a:extLst>
                  <a:ext uri="{FF2B5EF4-FFF2-40B4-BE49-F238E27FC236}">
                    <a16:creationId xmlns:a16="http://schemas.microsoft.com/office/drawing/2014/main" id="{70DC2425-82BA-A243-A8E3-7D9ABF2E487F}"/>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1367;ge4ecc01168_0_0">
                <a:extLst>
                  <a:ext uri="{FF2B5EF4-FFF2-40B4-BE49-F238E27FC236}">
                    <a16:creationId xmlns:a16="http://schemas.microsoft.com/office/drawing/2014/main" id="{6444FE19-BF17-7441-B6FF-91F029B2711B}"/>
                  </a:ext>
                </a:extLst>
              </p:cNvPr>
              <p:cNvSpPr/>
              <p:nvPr/>
            </p:nvSpPr>
            <p:spPr>
              <a:xfrm>
                <a:off x="1401364" y="1766237"/>
                <a:ext cx="264600" cy="173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1368;ge4ecc01168_0_0">
                <a:extLst>
                  <a:ext uri="{FF2B5EF4-FFF2-40B4-BE49-F238E27FC236}">
                    <a16:creationId xmlns:a16="http://schemas.microsoft.com/office/drawing/2014/main" id="{CB437F38-F857-D544-8DB2-868B86145533}"/>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1369;ge4ecc01168_0_0">
                <a:extLst>
                  <a:ext uri="{FF2B5EF4-FFF2-40B4-BE49-F238E27FC236}">
                    <a16:creationId xmlns:a16="http://schemas.microsoft.com/office/drawing/2014/main" id="{305DFABF-0C7C-4944-9FE4-22566A0DC405}"/>
                  </a:ext>
                </a:extLst>
              </p:cNvPr>
              <p:cNvSpPr/>
              <p:nvPr/>
            </p:nvSpPr>
            <p:spPr>
              <a:xfrm>
                <a:off x="1740921" y="1763977"/>
                <a:ext cx="154800" cy="1761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1370;ge4ecc01168_0_0">
                <a:extLst>
                  <a:ext uri="{FF2B5EF4-FFF2-40B4-BE49-F238E27FC236}">
                    <a16:creationId xmlns:a16="http://schemas.microsoft.com/office/drawing/2014/main" id="{562B3F84-9AA2-104A-9CD0-3791E8C7BF09}"/>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1371;ge4ecc01168_0_0">
                <a:extLst>
                  <a:ext uri="{FF2B5EF4-FFF2-40B4-BE49-F238E27FC236}">
                    <a16:creationId xmlns:a16="http://schemas.microsoft.com/office/drawing/2014/main" id="{9F47C0D8-287F-7943-A0AD-08E3A4056341}"/>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8" name="Google Shape;1372;ge4ecc01168_0_0">
              <a:extLst>
                <a:ext uri="{FF2B5EF4-FFF2-40B4-BE49-F238E27FC236}">
                  <a16:creationId xmlns:a16="http://schemas.microsoft.com/office/drawing/2014/main" id="{3BF3E4BE-98B5-3849-90A8-E1EEB92614AD}"/>
                </a:ext>
              </a:extLst>
            </p:cNvPr>
            <p:cNvPicPr preferRelativeResize="0"/>
            <p:nvPr/>
          </p:nvPicPr>
          <p:blipFill rotWithShape="1">
            <a:blip r:embed="rId13">
              <a:alphaModFix/>
            </a:blip>
            <a:srcRect/>
            <a:stretch/>
          </p:blipFill>
          <p:spPr>
            <a:xfrm>
              <a:off x="8100690" y="439353"/>
              <a:ext cx="2024416" cy="613380"/>
            </a:xfrm>
            <a:prstGeom prst="rect">
              <a:avLst/>
            </a:prstGeom>
            <a:noFill/>
            <a:ln>
              <a:noFill/>
            </a:ln>
          </p:spPr>
        </p:pic>
      </p:grpSp>
      <p:pic>
        <p:nvPicPr>
          <p:cNvPr id="47" name="Google Shape;1373;ge4ecc01168_0_0">
            <a:extLst>
              <a:ext uri="{FF2B5EF4-FFF2-40B4-BE49-F238E27FC236}">
                <a16:creationId xmlns:a16="http://schemas.microsoft.com/office/drawing/2014/main" id="{0C77CFE3-47CC-4642-9B75-992648E8B555}"/>
              </a:ext>
            </a:extLst>
          </p:cNvPr>
          <p:cNvPicPr preferRelativeResize="0"/>
          <p:nvPr/>
        </p:nvPicPr>
        <p:blipFill rotWithShape="1">
          <a:blip r:embed="rId14">
            <a:alphaModFix/>
          </a:blip>
          <a:srcRect/>
          <a:stretch/>
        </p:blipFill>
        <p:spPr>
          <a:xfrm>
            <a:off x="384645" y="784985"/>
            <a:ext cx="2771394" cy="178051"/>
          </a:xfrm>
          <a:prstGeom prst="rect">
            <a:avLst/>
          </a:prstGeom>
          <a:noFill/>
          <a:ln>
            <a:noFill/>
          </a:ln>
        </p:spPr>
      </p:pic>
    </p:spTree>
    <p:extLst>
      <p:ext uri="{BB962C8B-B14F-4D97-AF65-F5344CB8AC3E}">
        <p14:creationId xmlns:p14="http://schemas.microsoft.com/office/powerpoint/2010/main" val="78895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8" name="Google Shape;2248;ge2286a765b_0_1494"/>
          <p:cNvSpPr/>
          <p:nvPr/>
        </p:nvSpPr>
        <p:spPr>
          <a:xfrm>
            <a:off x="509333" y="-672820"/>
            <a:ext cx="507900" cy="480000"/>
          </a:xfrm>
          <a:prstGeom prst="sun">
            <a:avLst>
              <a:gd name="adj" fmla="val 25000"/>
            </a:avLst>
          </a:prstGeom>
          <a:solidFill>
            <a:srgbClr val="EEEEEE"/>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50" name="Google Shape;2250;ge2286a765b_0_1494"/>
          <p:cNvSpPr txBox="1"/>
          <p:nvPr/>
        </p:nvSpPr>
        <p:spPr>
          <a:xfrm>
            <a:off x="3536828" y="1274197"/>
            <a:ext cx="2211600"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a:ea typeface="Arial"/>
                <a:cs typeface="Arial"/>
                <a:sym typeface="Arial"/>
              </a:rPr>
              <a:t>REAL</a:t>
            </a:r>
            <a:endParaRPr sz="2400" b="1" i="0" u="none" strike="noStrike" cap="none">
              <a:solidFill>
                <a:srgbClr val="FFFFFF"/>
              </a:solidFill>
              <a:latin typeface="Arial"/>
              <a:ea typeface="Arial"/>
              <a:cs typeface="Arial"/>
              <a:sym typeface="Arial"/>
            </a:endParaRPr>
          </a:p>
        </p:txBody>
      </p:sp>
      <p:sp>
        <p:nvSpPr>
          <p:cNvPr id="2251" name="Google Shape;2251;ge2286a765b_0_1494"/>
          <p:cNvSpPr txBox="1"/>
          <p:nvPr/>
        </p:nvSpPr>
        <p:spPr>
          <a:xfrm>
            <a:off x="3470242" y="1819402"/>
            <a:ext cx="2430495" cy="1066673"/>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Arial"/>
                <a:ea typeface="Arial"/>
                <a:cs typeface="Arial"/>
                <a:sym typeface="Arial"/>
              </a:rPr>
              <a:t>Is it real?</a:t>
            </a:r>
            <a:endParaRPr sz="2400" b="0" i="0" u="none" strike="noStrike" cap="none">
              <a:solidFill>
                <a:srgbClr val="FFFFFF"/>
              </a:solidFill>
              <a:latin typeface="Arial"/>
              <a:ea typeface="Arial"/>
              <a:cs typeface="Arial"/>
              <a:sym typeface="Arial"/>
            </a:endParaRPr>
          </a:p>
        </p:txBody>
      </p:sp>
      <p:sp>
        <p:nvSpPr>
          <p:cNvPr id="2252" name="Google Shape;2252;ge2286a765b_0_1494"/>
          <p:cNvSpPr txBox="1"/>
          <p:nvPr/>
        </p:nvSpPr>
        <p:spPr>
          <a:xfrm>
            <a:off x="3491443" y="5892180"/>
            <a:ext cx="2293836"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1" i="0" u="none" strike="noStrike" cap="none">
                <a:solidFill>
                  <a:srgbClr val="FFFFFF"/>
                </a:solidFill>
                <a:latin typeface="Arial"/>
                <a:ea typeface="Arial"/>
                <a:cs typeface="Arial"/>
                <a:sym typeface="Arial"/>
              </a:rPr>
              <a:t>ADD IT ALL UP</a:t>
            </a:r>
            <a:endParaRPr sz="2200" b="1" i="0" u="none" strike="noStrike" cap="none">
              <a:solidFill>
                <a:srgbClr val="FFFFFF"/>
              </a:solidFill>
              <a:latin typeface="Arial"/>
              <a:ea typeface="Arial"/>
              <a:cs typeface="Arial"/>
              <a:sym typeface="Arial"/>
            </a:endParaRPr>
          </a:p>
        </p:txBody>
      </p:sp>
      <p:sp>
        <p:nvSpPr>
          <p:cNvPr id="2253" name="Google Shape;2253;ge2286a765b_0_1494"/>
          <p:cNvSpPr txBox="1"/>
          <p:nvPr/>
        </p:nvSpPr>
        <p:spPr>
          <a:xfrm>
            <a:off x="3536828" y="4120646"/>
            <a:ext cx="1808100" cy="1793222"/>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Arial"/>
                <a:ea typeface="Arial"/>
                <a:cs typeface="Arial"/>
                <a:sym typeface="Arial"/>
              </a:rPr>
              <a:t>Ask around, use your knowledge</a:t>
            </a:r>
            <a:endParaRPr sz="2400" b="0" i="0" u="none" strike="noStrike" cap="none">
              <a:solidFill>
                <a:srgbClr val="FFFFFF"/>
              </a:solidFill>
              <a:latin typeface="Arial"/>
              <a:ea typeface="Arial"/>
              <a:cs typeface="Arial"/>
              <a:sym typeface="Arial"/>
            </a:endParaRPr>
          </a:p>
        </p:txBody>
      </p:sp>
      <p:sp>
        <p:nvSpPr>
          <p:cNvPr id="2256" name="Google Shape;2256;ge2286a765b_0_1494"/>
          <p:cNvSpPr txBox="1"/>
          <p:nvPr/>
        </p:nvSpPr>
        <p:spPr>
          <a:xfrm>
            <a:off x="6219095" y="5892174"/>
            <a:ext cx="2355296" cy="517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200" b="1" i="0" u="none" strike="noStrike" cap="none">
                <a:solidFill>
                  <a:srgbClr val="FFFFFF"/>
                </a:solidFill>
                <a:latin typeface="Arial"/>
                <a:ea typeface="Arial"/>
                <a:cs typeface="Arial"/>
                <a:sym typeface="Arial"/>
              </a:rPr>
              <a:t>LOOK AROUND</a:t>
            </a:r>
            <a:endParaRPr sz="2200" b="1" i="0" u="none" strike="noStrike" cap="none">
              <a:solidFill>
                <a:srgbClr val="FFFFFF"/>
              </a:solidFill>
              <a:latin typeface="Arial"/>
              <a:ea typeface="Arial"/>
              <a:cs typeface="Arial"/>
              <a:sym typeface="Arial"/>
            </a:endParaRPr>
          </a:p>
        </p:txBody>
      </p:sp>
      <p:sp>
        <p:nvSpPr>
          <p:cNvPr id="2257" name="Google Shape;2257;ge2286a765b_0_1494"/>
          <p:cNvSpPr txBox="1"/>
          <p:nvPr/>
        </p:nvSpPr>
        <p:spPr>
          <a:xfrm>
            <a:off x="6035979" y="4645674"/>
            <a:ext cx="2645521" cy="150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rgbClr val="FFFFFF"/>
                </a:solidFill>
                <a:latin typeface="Arial"/>
                <a:ea typeface="Arial"/>
                <a:cs typeface="Arial"/>
                <a:sym typeface="Arial"/>
              </a:rPr>
              <a:t>Is any other source carrying the story?</a:t>
            </a:r>
            <a:endParaRPr sz="2400" b="0" i="0" u="none" strike="noStrike" cap="none" dirty="0">
              <a:solidFill>
                <a:srgbClr val="FFFFFF"/>
              </a:solidFill>
              <a:latin typeface="Arial"/>
              <a:ea typeface="Arial"/>
              <a:cs typeface="Arial"/>
              <a:sym typeface="Arial"/>
            </a:endParaRPr>
          </a:p>
        </p:txBody>
      </p:sp>
      <p:pic>
        <p:nvPicPr>
          <p:cNvPr id="2259" name="Google Shape;2259;ge2286a765b_0_1494"/>
          <p:cNvPicPr preferRelativeResize="0"/>
          <p:nvPr/>
        </p:nvPicPr>
        <p:blipFill rotWithShape="1">
          <a:blip r:embed="rId3">
            <a:alphaModFix/>
          </a:blip>
          <a:srcRect l="49898" t="29329" r="27005" b="30305"/>
          <a:stretch/>
        </p:blipFill>
        <p:spPr>
          <a:xfrm rot="-5400000">
            <a:off x="11114398" y="5802156"/>
            <a:ext cx="634596" cy="1567031"/>
          </a:xfrm>
          <a:prstGeom prst="rect">
            <a:avLst/>
          </a:prstGeom>
          <a:noFill/>
          <a:ln>
            <a:noFill/>
          </a:ln>
        </p:spPr>
      </p:pic>
      <p:pic>
        <p:nvPicPr>
          <p:cNvPr id="16" name="Picture 15" descr="Text&#10;&#10;Description automatically generated">
            <a:extLst>
              <a:ext uri="{FF2B5EF4-FFF2-40B4-BE49-F238E27FC236}">
                <a16:creationId xmlns:a16="http://schemas.microsoft.com/office/drawing/2014/main" id="{77118C31-84B2-C340-BF7D-9EF96FC882E9}"/>
              </a:ext>
            </a:extLst>
          </p:cNvPr>
          <p:cNvPicPr>
            <a:picLocks noChangeAspect="1"/>
          </p:cNvPicPr>
          <p:nvPr/>
        </p:nvPicPr>
        <p:blipFill>
          <a:blip r:embed="rId4"/>
          <a:stretch>
            <a:fillRect/>
          </a:stretch>
        </p:blipFill>
        <p:spPr>
          <a:xfrm>
            <a:off x="7890055" y="1791397"/>
            <a:ext cx="3980762" cy="3980762"/>
          </a:xfrm>
          <a:prstGeom prst="rect">
            <a:avLst/>
          </a:prstGeom>
        </p:spPr>
      </p:pic>
      <p:pic>
        <p:nvPicPr>
          <p:cNvPr id="4" name="Picture 3" descr="A picture containing outdoor object&#10;&#10;Description automatically generated">
            <a:extLst>
              <a:ext uri="{FF2B5EF4-FFF2-40B4-BE49-F238E27FC236}">
                <a16:creationId xmlns:a16="http://schemas.microsoft.com/office/drawing/2014/main" id="{52A7C01B-8613-4646-B775-372E1C7B41EC}"/>
              </a:ext>
            </a:extLst>
          </p:cNvPr>
          <p:cNvPicPr>
            <a:picLocks noChangeAspect="1"/>
          </p:cNvPicPr>
          <p:nvPr/>
        </p:nvPicPr>
        <p:blipFill>
          <a:blip r:embed="rId5"/>
          <a:stretch>
            <a:fillRect/>
          </a:stretch>
        </p:blipFill>
        <p:spPr>
          <a:xfrm>
            <a:off x="822376" y="1542550"/>
            <a:ext cx="5179811" cy="5123304"/>
          </a:xfrm>
          <a:prstGeom prst="rect">
            <a:avLst/>
          </a:prstGeom>
        </p:spPr>
      </p:pic>
      <p:sp>
        <p:nvSpPr>
          <p:cNvPr id="13" name="TextBox 12">
            <a:extLst>
              <a:ext uri="{FF2B5EF4-FFF2-40B4-BE49-F238E27FC236}">
                <a16:creationId xmlns:a16="http://schemas.microsoft.com/office/drawing/2014/main" id="{94E42DAA-C9F8-A143-96EF-A8601DD70B96}"/>
              </a:ext>
            </a:extLst>
          </p:cNvPr>
          <p:cNvSpPr txBox="1"/>
          <p:nvPr/>
        </p:nvSpPr>
        <p:spPr>
          <a:xfrm>
            <a:off x="720926" y="977292"/>
            <a:ext cx="5569653" cy="523220"/>
          </a:xfrm>
          <a:prstGeom prst="rect">
            <a:avLst/>
          </a:prstGeom>
          <a:noFill/>
        </p:spPr>
        <p:txBody>
          <a:bodyPr wrap="square" rtlCol="0">
            <a:spAutoFit/>
          </a:bodyPr>
          <a:lstStyle/>
          <a:p>
            <a:r>
              <a:rPr lang="en-US" sz="2800" i="1" dirty="0"/>
              <a:t>You see this photo on a website</a:t>
            </a:r>
          </a:p>
        </p:txBody>
      </p:sp>
      <p:grpSp>
        <p:nvGrpSpPr>
          <p:cNvPr id="14" name="Google Shape;1339;ge4ecc01168_0_0">
            <a:extLst>
              <a:ext uri="{FF2B5EF4-FFF2-40B4-BE49-F238E27FC236}">
                <a16:creationId xmlns:a16="http://schemas.microsoft.com/office/drawing/2014/main" id="{521E5A0F-7225-8E46-B9C4-1FA2854DE540}"/>
              </a:ext>
            </a:extLst>
          </p:cNvPr>
          <p:cNvGrpSpPr/>
          <p:nvPr/>
        </p:nvGrpSpPr>
        <p:grpSpPr>
          <a:xfrm>
            <a:off x="374053" y="197901"/>
            <a:ext cx="2762714" cy="506223"/>
            <a:chOff x="6676223" y="232242"/>
            <a:chExt cx="5133247" cy="940585"/>
          </a:xfrm>
        </p:grpSpPr>
        <p:grpSp>
          <p:nvGrpSpPr>
            <p:cNvPr id="15" name="Google Shape;1340;ge4ecc01168_0_0">
              <a:extLst>
                <a:ext uri="{FF2B5EF4-FFF2-40B4-BE49-F238E27FC236}">
                  <a16:creationId xmlns:a16="http://schemas.microsoft.com/office/drawing/2014/main" id="{063BD9A1-314F-D741-9020-66CEE723DE3A}"/>
                </a:ext>
              </a:extLst>
            </p:cNvPr>
            <p:cNvGrpSpPr/>
            <p:nvPr/>
          </p:nvGrpSpPr>
          <p:grpSpPr>
            <a:xfrm>
              <a:off x="10456026" y="522866"/>
              <a:ext cx="1353444" cy="504582"/>
              <a:chOff x="10456026" y="522866"/>
              <a:chExt cx="1353444" cy="504582"/>
            </a:xfrm>
          </p:grpSpPr>
          <p:grpSp>
            <p:nvGrpSpPr>
              <p:cNvPr id="37" name="Google Shape;1341;ge4ecc01168_0_0">
                <a:extLst>
                  <a:ext uri="{FF2B5EF4-FFF2-40B4-BE49-F238E27FC236}">
                    <a16:creationId xmlns:a16="http://schemas.microsoft.com/office/drawing/2014/main" id="{801BDE55-F820-C54F-AE59-DC13CF205CB3}"/>
                  </a:ext>
                </a:extLst>
              </p:cNvPr>
              <p:cNvGrpSpPr/>
              <p:nvPr/>
            </p:nvGrpSpPr>
            <p:grpSpPr>
              <a:xfrm>
                <a:off x="11314887" y="522866"/>
                <a:ext cx="494509" cy="320473"/>
                <a:chOff x="9108110" y="975804"/>
                <a:chExt cx="894715" cy="579831"/>
              </a:xfrm>
            </p:grpSpPr>
            <p:sp>
              <p:nvSpPr>
                <p:cNvPr id="40" name="Google Shape;1342;ge4ecc01168_0_0">
                  <a:extLst>
                    <a:ext uri="{FF2B5EF4-FFF2-40B4-BE49-F238E27FC236}">
                      <a16:creationId xmlns:a16="http://schemas.microsoft.com/office/drawing/2014/main" id="{3F15D232-3529-334A-8D53-E95BDDACA3F9}"/>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1343;ge4ecc01168_0_0">
                  <a:extLst>
                    <a:ext uri="{FF2B5EF4-FFF2-40B4-BE49-F238E27FC236}">
                      <a16:creationId xmlns:a16="http://schemas.microsoft.com/office/drawing/2014/main" id="{1F05D4EF-B06D-4F47-8368-27D0E7D58C2C}"/>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1344;ge4ecc01168_0_0">
                  <a:extLst>
                    <a:ext uri="{FF2B5EF4-FFF2-40B4-BE49-F238E27FC236}">
                      <a16:creationId xmlns:a16="http://schemas.microsoft.com/office/drawing/2014/main" id="{7A60F801-26B0-964E-B559-8D1502129373}"/>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1345;ge4ecc01168_0_0">
                  <a:extLst>
                    <a:ext uri="{FF2B5EF4-FFF2-40B4-BE49-F238E27FC236}">
                      <a16:creationId xmlns:a16="http://schemas.microsoft.com/office/drawing/2014/main" id="{527766FF-BF0A-594D-B9AD-4C2F294CC980}"/>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1346;ge4ecc01168_0_0">
                  <a:extLst>
                    <a:ext uri="{FF2B5EF4-FFF2-40B4-BE49-F238E27FC236}">
                      <a16:creationId xmlns:a16="http://schemas.microsoft.com/office/drawing/2014/main" id="{6E64B59B-C17A-684B-86DA-E1765AC14814}"/>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1347;ge4ecc01168_0_0">
                  <a:extLst>
                    <a:ext uri="{FF2B5EF4-FFF2-40B4-BE49-F238E27FC236}">
                      <a16:creationId xmlns:a16="http://schemas.microsoft.com/office/drawing/2014/main" id="{28EB6CFA-4377-7E4A-9CBC-13A5DA0BFF0D}"/>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1348;ge4ecc01168_0_0">
                  <a:extLst>
                    <a:ext uri="{FF2B5EF4-FFF2-40B4-BE49-F238E27FC236}">
                      <a16:creationId xmlns:a16="http://schemas.microsoft.com/office/drawing/2014/main" id="{6018C48B-509D-0748-9696-DDD03296DF92}"/>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1349;ge4ecc01168_0_0">
                  <a:extLst>
                    <a:ext uri="{FF2B5EF4-FFF2-40B4-BE49-F238E27FC236}">
                      <a16:creationId xmlns:a16="http://schemas.microsoft.com/office/drawing/2014/main" id="{BD604CD7-0E48-6649-9B50-7C59694B3CA3}"/>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1350;ge4ecc01168_0_0">
                  <a:extLst>
                    <a:ext uri="{FF2B5EF4-FFF2-40B4-BE49-F238E27FC236}">
                      <a16:creationId xmlns:a16="http://schemas.microsoft.com/office/drawing/2014/main" id="{6756BE40-7CFA-324B-AB0E-6849139D7741}"/>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 name="Google Shape;1351;ge4ecc01168_0_0">
                <a:extLst>
                  <a:ext uri="{FF2B5EF4-FFF2-40B4-BE49-F238E27FC236}">
                    <a16:creationId xmlns:a16="http://schemas.microsoft.com/office/drawing/2014/main" id="{4FD17E91-D1C8-2B45-83E4-53EDF18F6945}"/>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1352;ge4ecc01168_0_0">
                <a:extLst>
                  <a:ext uri="{FF2B5EF4-FFF2-40B4-BE49-F238E27FC236}">
                    <a16:creationId xmlns:a16="http://schemas.microsoft.com/office/drawing/2014/main" id="{CEA4C574-B292-644A-A7E3-54541187789C}"/>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7" name="Google Shape;1353;ge4ecc01168_0_0">
              <a:extLst>
                <a:ext uri="{FF2B5EF4-FFF2-40B4-BE49-F238E27FC236}">
                  <a16:creationId xmlns:a16="http://schemas.microsoft.com/office/drawing/2014/main" id="{32F4ABD6-0559-0341-B712-FB0DFBAD23B4}"/>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354;ge4ecc01168_0_0">
              <a:extLst>
                <a:ext uri="{FF2B5EF4-FFF2-40B4-BE49-F238E27FC236}">
                  <a16:creationId xmlns:a16="http://schemas.microsoft.com/office/drawing/2014/main" id="{3CEB2559-3C2D-B040-AA86-B4D696A53A21}"/>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9" name="Google Shape;1355;ge4ecc01168_0_0">
              <a:extLst>
                <a:ext uri="{FF2B5EF4-FFF2-40B4-BE49-F238E27FC236}">
                  <a16:creationId xmlns:a16="http://schemas.microsoft.com/office/drawing/2014/main" id="{A0766A2A-B6C0-5540-93D0-70656AF2DF5D}"/>
                </a:ext>
              </a:extLst>
            </p:cNvPr>
            <p:cNvGrpSpPr/>
            <p:nvPr/>
          </p:nvGrpSpPr>
          <p:grpSpPr>
            <a:xfrm>
              <a:off x="6676223" y="232242"/>
              <a:ext cx="959888" cy="940585"/>
              <a:chOff x="715379" y="449977"/>
              <a:chExt cx="1736725" cy="1701800"/>
            </a:xfrm>
          </p:grpSpPr>
          <p:sp>
            <p:nvSpPr>
              <p:cNvPr id="21" name="Google Shape;1356;ge4ecc01168_0_0">
                <a:extLst>
                  <a:ext uri="{FF2B5EF4-FFF2-40B4-BE49-F238E27FC236}">
                    <a16:creationId xmlns:a16="http://schemas.microsoft.com/office/drawing/2014/main" id="{B3DC8474-9F51-F749-891A-EE1C0E751C55}"/>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1357;ge4ecc01168_0_0">
                <a:extLst>
                  <a:ext uri="{FF2B5EF4-FFF2-40B4-BE49-F238E27FC236}">
                    <a16:creationId xmlns:a16="http://schemas.microsoft.com/office/drawing/2014/main" id="{D37B32A1-9E0D-AB4C-A983-F3682A2D32F7}"/>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1358;ge4ecc01168_0_0">
                <a:extLst>
                  <a:ext uri="{FF2B5EF4-FFF2-40B4-BE49-F238E27FC236}">
                    <a16:creationId xmlns:a16="http://schemas.microsoft.com/office/drawing/2014/main" id="{B814D8B5-7E5F-DF41-91F0-46E595BFB745}"/>
                  </a:ext>
                </a:extLst>
              </p:cNvPr>
              <p:cNvSpPr/>
              <p:nvPr/>
            </p:nvSpPr>
            <p:spPr>
              <a:xfrm>
                <a:off x="1140755" y="943620"/>
                <a:ext cx="186300" cy="221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1359;ge4ecc01168_0_0">
                <a:extLst>
                  <a:ext uri="{FF2B5EF4-FFF2-40B4-BE49-F238E27FC236}">
                    <a16:creationId xmlns:a16="http://schemas.microsoft.com/office/drawing/2014/main" id="{59D3CC45-9449-A140-B252-2AAD56B69F4F}"/>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1360;ge4ecc01168_0_0">
                <a:extLst>
                  <a:ext uri="{FF2B5EF4-FFF2-40B4-BE49-F238E27FC236}">
                    <a16:creationId xmlns:a16="http://schemas.microsoft.com/office/drawing/2014/main" id="{C70C7B61-4012-EB4C-808A-BD0BAC63F481}"/>
                  </a:ext>
                </a:extLst>
              </p:cNvPr>
              <p:cNvSpPr/>
              <p:nvPr/>
            </p:nvSpPr>
            <p:spPr>
              <a:xfrm>
                <a:off x="1868016" y="938963"/>
                <a:ext cx="158400" cy="2304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1361;ge4ecc01168_0_0">
                <a:extLst>
                  <a:ext uri="{FF2B5EF4-FFF2-40B4-BE49-F238E27FC236}">
                    <a16:creationId xmlns:a16="http://schemas.microsoft.com/office/drawing/2014/main" id="{2C0130ED-095F-3440-8EDA-AAC1AAB5D65D}"/>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1362;ge4ecc01168_0_0">
                <a:extLst>
                  <a:ext uri="{FF2B5EF4-FFF2-40B4-BE49-F238E27FC236}">
                    <a16:creationId xmlns:a16="http://schemas.microsoft.com/office/drawing/2014/main" id="{14394610-D5A7-B547-B65F-866AF13257C0}"/>
                  </a:ext>
                </a:extLst>
              </p:cNvPr>
              <p:cNvSpPr/>
              <p:nvPr/>
            </p:nvSpPr>
            <p:spPr>
              <a:xfrm>
                <a:off x="1391221" y="1546008"/>
                <a:ext cx="1845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1363;ge4ecc01168_0_0">
                <a:extLst>
                  <a:ext uri="{FF2B5EF4-FFF2-40B4-BE49-F238E27FC236}">
                    <a16:creationId xmlns:a16="http://schemas.microsoft.com/office/drawing/2014/main" id="{6A77CD0D-D7FA-0548-97CA-5C210D58B8DB}"/>
                  </a:ext>
                </a:extLst>
              </p:cNvPr>
              <p:cNvSpPr/>
              <p:nvPr/>
            </p:nvSpPr>
            <p:spPr>
              <a:xfrm>
                <a:off x="1606425" y="1547918"/>
                <a:ext cx="253500" cy="1719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1364;ge4ecc01168_0_0">
                <a:extLst>
                  <a:ext uri="{FF2B5EF4-FFF2-40B4-BE49-F238E27FC236}">
                    <a16:creationId xmlns:a16="http://schemas.microsoft.com/office/drawing/2014/main" id="{4E39C548-FC8E-3443-9258-BC09619FEF9F}"/>
                  </a:ext>
                </a:extLst>
              </p:cNvPr>
              <p:cNvSpPr/>
              <p:nvPr/>
            </p:nvSpPr>
            <p:spPr>
              <a:xfrm>
                <a:off x="1881483" y="1548260"/>
                <a:ext cx="158100" cy="1716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1365;ge4ecc01168_0_0">
                <a:extLst>
                  <a:ext uri="{FF2B5EF4-FFF2-40B4-BE49-F238E27FC236}">
                    <a16:creationId xmlns:a16="http://schemas.microsoft.com/office/drawing/2014/main" id="{535C098A-77BB-5E43-AF0B-E7297D3065A0}"/>
                  </a:ext>
                </a:extLst>
              </p:cNvPr>
              <p:cNvSpPr/>
              <p:nvPr/>
            </p:nvSpPr>
            <p:spPr>
              <a:xfrm>
                <a:off x="1150931" y="1763974"/>
                <a:ext cx="972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1366;ge4ecc01168_0_0">
                <a:extLst>
                  <a:ext uri="{FF2B5EF4-FFF2-40B4-BE49-F238E27FC236}">
                    <a16:creationId xmlns:a16="http://schemas.microsoft.com/office/drawing/2014/main" id="{65250A4B-A7F2-AE4F-87AF-81234C083767}"/>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1367;ge4ecc01168_0_0">
                <a:extLst>
                  <a:ext uri="{FF2B5EF4-FFF2-40B4-BE49-F238E27FC236}">
                    <a16:creationId xmlns:a16="http://schemas.microsoft.com/office/drawing/2014/main" id="{A643496B-192F-1A45-B41F-AC692C2771F7}"/>
                  </a:ext>
                </a:extLst>
              </p:cNvPr>
              <p:cNvSpPr/>
              <p:nvPr/>
            </p:nvSpPr>
            <p:spPr>
              <a:xfrm>
                <a:off x="1401364" y="1766237"/>
                <a:ext cx="264600" cy="1731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1368;ge4ecc01168_0_0">
                <a:extLst>
                  <a:ext uri="{FF2B5EF4-FFF2-40B4-BE49-F238E27FC236}">
                    <a16:creationId xmlns:a16="http://schemas.microsoft.com/office/drawing/2014/main" id="{1E44DE64-050D-A548-B2D4-031FD27A2B1F}"/>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1369;ge4ecc01168_0_0">
                <a:extLst>
                  <a:ext uri="{FF2B5EF4-FFF2-40B4-BE49-F238E27FC236}">
                    <a16:creationId xmlns:a16="http://schemas.microsoft.com/office/drawing/2014/main" id="{2E5D335A-95CD-DA42-AE66-FA3B9B3D91EC}"/>
                  </a:ext>
                </a:extLst>
              </p:cNvPr>
              <p:cNvSpPr/>
              <p:nvPr/>
            </p:nvSpPr>
            <p:spPr>
              <a:xfrm>
                <a:off x="1740921" y="1763977"/>
                <a:ext cx="154800" cy="1761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1370;ge4ecc01168_0_0">
                <a:extLst>
                  <a:ext uri="{FF2B5EF4-FFF2-40B4-BE49-F238E27FC236}">
                    <a16:creationId xmlns:a16="http://schemas.microsoft.com/office/drawing/2014/main" id="{EACBD47E-1A02-CE48-BD58-F4EFC218109F}"/>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1371;ge4ecc01168_0_0">
                <a:extLst>
                  <a:ext uri="{FF2B5EF4-FFF2-40B4-BE49-F238E27FC236}">
                    <a16:creationId xmlns:a16="http://schemas.microsoft.com/office/drawing/2014/main" id="{1A5E3167-89A2-3645-B65E-1CD5FA99E44D}"/>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0" name="Google Shape;1372;ge4ecc01168_0_0">
              <a:extLst>
                <a:ext uri="{FF2B5EF4-FFF2-40B4-BE49-F238E27FC236}">
                  <a16:creationId xmlns:a16="http://schemas.microsoft.com/office/drawing/2014/main" id="{205327ED-E50A-0749-90C2-CDE87364FFD7}"/>
                </a:ext>
              </a:extLst>
            </p:cNvPr>
            <p:cNvPicPr preferRelativeResize="0"/>
            <p:nvPr/>
          </p:nvPicPr>
          <p:blipFill rotWithShape="1">
            <a:blip r:embed="rId14">
              <a:alphaModFix/>
            </a:blip>
            <a:srcRect/>
            <a:stretch/>
          </p:blipFill>
          <p:spPr>
            <a:xfrm>
              <a:off x="8100690" y="439353"/>
              <a:ext cx="2024416" cy="613380"/>
            </a:xfrm>
            <a:prstGeom prst="rect">
              <a:avLst/>
            </a:prstGeom>
            <a:noFill/>
            <a:ln>
              <a:noFill/>
            </a:ln>
          </p:spPr>
        </p:pic>
      </p:grpSp>
      <p:pic>
        <p:nvPicPr>
          <p:cNvPr id="49" name="Google Shape;1373;ge4ecc01168_0_0">
            <a:extLst>
              <a:ext uri="{FF2B5EF4-FFF2-40B4-BE49-F238E27FC236}">
                <a16:creationId xmlns:a16="http://schemas.microsoft.com/office/drawing/2014/main" id="{D294A0CB-FA8F-4142-8A3B-62466831DAE0}"/>
              </a:ext>
            </a:extLst>
          </p:cNvPr>
          <p:cNvPicPr preferRelativeResize="0"/>
          <p:nvPr/>
        </p:nvPicPr>
        <p:blipFill rotWithShape="1">
          <a:blip r:embed="rId15">
            <a:alphaModFix/>
          </a:blip>
          <a:srcRect/>
          <a:stretch/>
        </p:blipFill>
        <p:spPr>
          <a:xfrm>
            <a:off x="384645" y="784985"/>
            <a:ext cx="2771394" cy="178051"/>
          </a:xfrm>
          <a:prstGeom prst="rect">
            <a:avLst/>
          </a:prstGeom>
          <a:noFill/>
          <a:ln>
            <a:noFill/>
          </a:ln>
        </p:spPr>
      </p:pic>
    </p:spTree>
    <p:extLst>
      <p:ext uri="{BB962C8B-B14F-4D97-AF65-F5344CB8AC3E}">
        <p14:creationId xmlns:p14="http://schemas.microsoft.com/office/powerpoint/2010/main" val="209945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93325"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pic>
        <p:nvPicPr>
          <p:cNvPr id="47" name="Picture 46" descr="Text&#10;&#10;Description automatically generated">
            <a:extLst>
              <a:ext uri="{FF2B5EF4-FFF2-40B4-BE49-F238E27FC236}">
                <a16:creationId xmlns:a16="http://schemas.microsoft.com/office/drawing/2014/main" id="{BE095802-521E-7746-964F-A6C4F53B5971}"/>
              </a:ext>
            </a:extLst>
          </p:cNvPr>
          <p:cNvPicPr>
            <a:picLocks noChangeAspect="1"/>
          </p:cNvPicPr>
          <p:nvPr/>
        </p:nvPicPr>
        <p:blipFill>
          <a:blip r:embed="rId14"/>
          <a:stretch>
            <a:fillRect/>
          </a:stretch>
        </p:blipFill>
        <p:spPr>
          <a:xfrm>
            <a:off x="2387600" y="2324100"/>
            <a:ext cx="7416800" cy="2209800"/>
          </a:xfrm>
          <a:prstGeom prst="rect">
            <a:avLst/>
          </a:prstGeom>
        </p:spPr>
      </p:pic>
      <p:pic>
        <p:nvPicPr>
          <p:cNvPr id="48" name="Picture 47" descr="Shape&#10;&#10;Description automatically generated">
            <a:extLst>
              <a:ext uri="{FF2B5EF4-FFF2-40B4-BE49-F238E27FC236}">
                <a16:creationId xmlns:a16="http://schemas.microsoft.com/office/drawing/2014/main" id="{B0E1EBC3-FEF1-7142-A3A5-A725FFC886D5}"/>
              </a:ext>
            </a:extLst>
          </p:cNvPr>
          <p:cNvPicPr>
            <a:picLocks noChangeAspect="1"/>
          </p:cNvPicPr>
          <p:nvPr/>
        </p:nvPicPr>
        <p:blipFill>
          <a:blip r:embed="rId15"/>
          <a:stretch>
            <a:fillRect/>
          </a:stretch>
        </p:blipFill>
        <p:spPr>
          <a:xfrm>
            <a:off x="2914525" y="2862768"/>
            <a:ext cx="1347701" cy="635000"/>
          </a:xfrm>
          <a:prstGeom prst="rect">
            <a:avLst/>
          </a:prstGeom>
        </p:spPr>
      </p:pic>
      <p:pic>
        <p:nvPicPr>
          <p:cNvPr id="8" name="Picture 7" descr="Shape&#10;&#10;Description automatically generated">
            <a:extLst>
              <a:ext uri="{FF2B5EF4-FFF2-40B4-BE49-F238E27FC236}">
                <a16:creationId xmlns:a16="http://schemas.microsoft.com/office/drawing/2014/main" id="{095ABD57-1E83-A24E-9691-1A866CDC0DDD}"/>
              </a:ext>
            </a:extLst>
          </p:cNvPr>
          <p:cNvPicPr>
            <a:picLocks noChangeAspect="1"/>
          </p:cNvPicPr>
          <p:nvPr/>
        </p:nvPicPr>
        <p:blipFill>
          <a:blip r:embed="rId15"/>
          <a:stretch>
            <a:fillRect/>
          </a:stretch>
        </p:blipFill>
        <p:spPr>
          <a:xfrm>
            <a:off x="4175760" y="2743200"/>
            <a:ext cx="4079240" cy="1168400"/>
          </a:xfrm>
          <a:prstGeom prst="rect">
            <a:avLst/>
          </a:prstGeom>
        </p:spPr>
      </p:pic>
      <p:sp>
        <p:nvSpPr>
          <p:cNvPr id="9" name="TextBox 8">
            <a:extLst>
              <a:ext uri="{FF2B5EF4-FFF2-40B4-BE49-F238E27FC236}">
                <a16:creationId xmlns:a16="http://schemas.microsoft.com/office/drawing/2014/main" id="{20A6A7D1-DC9C-6049-A742-A875758F7020}"/>
              </a:ext>
            </a:extLst>
          </p:cNvPr>
          <p:cNvSpPr txBox="1"/>
          <p:nvPr/>
        </p:nvSpPr>
        <p:spPr>
          <a:xfrm>
            <a:off x="2669694" y="2679979"/>
            <a:ext cx="1837362" cy="400110"/>
          </a:xfrm>
          <a:prstGeom prst="rect">
            <a:avLst/>
          </a:prstGeom>
          <a:noFill/>
        </p:spPr>
        <p:txBody>
          <a:bodyPr wrap="none" rtlCol="0">
            <a:spAutoFit/>
          </a:bodyPr>
          <a:lstStyle/>
          <a:p>
            <a:r>
              <a:rPr lang="en-US" sz="2000" b="1" dirty="0">
                <a:solidFill>
                  <a:schemeClr val="bg1"/>
                </a:solidFill>
                <a:latin typeface="+mj-lt"/>
              </a:rPr>
              <a:t>Remember… </a:t>
            </a:r>
          </a:p>
        </p:txBody>
      </p:sp>
      <p:sp>
        <p:nvSpPr>
          <p:cNvPr id="10" name="TextBox 9">
            <a:extLst>
              <a:ext uri="{FF2B5EF4-FFF2-40B4-BE49-F238E27FC236}">
                <a16:creationId xmlns:a16="http://schemas.microsoft.com/office/drawing/2014/main" id="{7AD71F2F-BC78-0E4C-AC54-114F2E6448DC}"/>
              </a:ext>
            </a:extLst>
          </p:cNvPr>
          <p:cNvSpPr txBox="1"/>
          <p:nvPr/>
        </p:nvSpPr>
        <p:spPr>
          <a:xfrm>
            <a:off x="3311453" y="3157108"/>
            <a:ext cx="5256567" cy="769441"/>
          </a:xfrm>
          <a:prstGeom prst="rect">
            <a:avLst/>
          </a:prstGeom>
          <a:noFill/>
        </p:spPr>
        <p:txBody>
          <a:bodyPr wrap="none" rtlCol="0">
            <a:spAutoFit/>
          </a:bodyPr>
          <a:lstStyle/>
          <a:p>
            <a:r>
              <a:rPr lang="en-US" sz="2200" i="1" dirty="0">
                <a:solidFill>
                  <a:schemeClr val="bg1"/>
                </a:solidFill>
              </a:rPr>
              <a:t>you can use the ‘REAL’ checklist </a:t>
            </a:r>
          </a:p>
          <a:p>
            <a:r>
              <a:rPr lang="en-US" sz="2200" i="1" dirty="0">
                <a:solidFill>
                  <a:schemeClr val="bg1"/>
                </a:solidFill>
              </a:rPr>
              <a:t>to help you decide if a story is real or not</a:t>
            </a:r>
          </a:p>
        </p:txBody>
      </p:sp>
    </p:spTree>
    <p:extLst>
      <p:ext uri="{BB962C8B-B14F-4D97-AF65-F5344CB8AC3E}">
        <p14:creationId xmlns:p14="http://schemas.microsoft.com/office/powerpoint/2010/main" val="323722586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2076</Words>
  <Application>Microsoft Macintosh PowerPoint</Application>
  <PresentationFormat>Widescreen</PresentationFormat>
  <Paragraphs>163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BBC Reith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Raj</dc:creator>
  <cp:keywords/>
  <dc:description/>
  <cp:lastModifiedBy>Robert Weedon</cp:lastModifiedBy>
  <cp:revision>24</cp:revision>
  <dcterms:created xsi:type="dcterms:W3CDTF">2021-06-10T09:21:51Z</dcterms:created>
  <dcterms:modified xsi:type="dcterms:W3CDTF">2022-04-20T13:18:48Z</dcterms:modified>
  <cp:category/>
</cp:coreProperties>
</file>