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60" r:id="rId3"/>
    <p:sldId id="355" r:id="rId4"/>
    <p:sldId id="264" r:id="rId5"/>
    <p:sldId id="265" r:id="rId6"/>
    <p:sldId id="266" r:id="rId7"/>
    <p:sldId id="267" r:id="rId8"/>
    <p:sldId id="268" r:id="rId9"/>
    <p:sldId id="269" r:id="rId10"/>
    <p:sldId id="270" r:id="rId11"/>
    <p:sldId id="271" r:id="rId12"/>
    <p:sldId id="282" r:id="rId13"/>
    <p:sldId id="283" r:id="rId14"/>
    <p:sldId id="284" r:id="rId15"/>
    <p:sldId id="285" r:id="rId16"/>
    <p:sldId id="352" r:id="rId17"/>
    <p:sldId id="353" r:id="rId18"/>
    <p:sldId id="356" r:id="rId19"/>
    <p:sldId id="357" r:id="rId20"/>
    <p:sldId id="358" r:id="rId21"/>
    <p:sldId id="351"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0" roundtripDataSignature="AMtx7mj8CmsK05M+33mnyDiIYf4euSet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38C059-72D0-438A-B287-6A5F3C31446B}">
  <a:tblStyle styleId="{2138C059-72D0-438A-B287-6A5F3C31446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5" autoAdjust="0"/>
    <p:restoredTop sz="70366"/>
  </p:normalViewPr>
  <p:slideViewPr>
    <p:cSldViewPr snapToGrid="0" snapToObjects="1">
      <p:cViewPr varScale="1">
        <p:scale>
          <a:sx n="44" d="100"/>
          <a:sy n="44" d="100"/>
        </p:scale>
        <p:origin x="11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11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1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14"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1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first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1: Introduction to Fake News. </a:t>
            </a:r>
          </a:p>
          <a:p>
            <a:pPr marL="0" lvl="0" indent="0" algn="l" rtl="0">
              <a:lnSpc>
                <a:spcPct val="100000"/>
              </a:lnSpc>
              <a:spcBef>
                <a:spcPts val="0"/>
              </a:spcBef>
              <a:spcAft>
                <a:spcPts val="0"/>
              </a:spcAft>
              <a:buSzPts val="1400"/>
              <a:buNone/>
            </a:pPr>
            <a:r>
              <a:rPr lang="en-GB" dirty="0"/>
              <a:t>Duration: approximately 20 minutes. </a:t>
            </a:r>
          </a:p>
          <a:p>
            <a:pPr marL="0" lvl="0" indent="0" algn="l" rtl="0">
              <a:lnSpc>
                <a:spcPct val="100000"/>
              </a:lnSpc>
              <a:spcBef>
                <a:spcPts val="0"/>
              </a:spcBef>
              <a:spcAft>
                <a:spcPts val="0"/>
              </a:spcAft>
              <a:buSzPts val="1400"/>
              <a:buNone/>
            </a:pPr>
            <a:r>
              <a:rPr lang="en-GB" dirty="0"/>
              <a:t>Resources needed: PPT and/or PDF</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Audio-visual player if available. </a:t>
            </a:r>
          </a:p>
          <a:p>
            <a:pPr marL="0" lvl="0" indent="0" algn="l" rtl="0">
              <a:lnSpc>
                <a:spcPct val="100000"/>
              </a:lnSpc>
              <a:spcBef>
                <a:spcPts val="0"/>
              </a:spcBef>
              <a:spcAft>
                <a:spcPts val="0"/>
              </a:spcAft>
              <a:buSzPts val="1400"/>
              <a:buNone/>
            </a:pP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e67a4de440_0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real picture of a lion in a scanning machine, taken at a zoo in Israel in 2005. The image was altered to make it look like this is how the MGM ident was filmed.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https://</a:t>
            </a:r>
            <a:r>
              <a:rPr lang="en-GB" dirty="0" err="1"/>
              <a:t>www.snopes.com</a:t>
            </a:r>
            <a:r>
              <a:rPr lang="en-GB" dirty="0"/>
              <a:t>/fact-check/</a:t>
            </a:r>
            <a:r>
              <a:rPr lang="en-GB" dirty="0" err="1"/>
              <a:t>leo</a:t>
            </a:r>
            <a:r>
              <a:rPr lang="en-GB" dirty="0"/>
              <a:t>-the-lion-</a:t>
            </a:r>
            <a:r>
              <a:rPr lang="en-GB" dirty="0" err="1"/>
              <a:t>mgm</a:t>
            </a:r>
            <a:r>
              <a:rPr lang="en-GB" dirty="0"/>
              <a:t>-logo/</a:t>
            </a:r>
            <a:endParaRPr dirty="0"/>
          </a:p>
          <a:p>
            <a:pPr marL="0" lvl="0" indent="0" algn="l" rtl="0">
              <a:lnSpc>
                <a:spcPct val="100000"/>
              </a:lnSpc>
              <a:spcBef>
                <a:spcPts val="0"/>
              </a:spcBef>
              <a:spcAft>
                <a:spcPts val="0"/>
              </a:spcAft>
              <a:buSzPts val="1400"/>
              <a:buNone/>
            </a:pPr>
            <a:r>
              <a:rPr lang="en-GB" dirty="0"/>
              <a:t>https://</a:t>
            </a:r>
            <a:r>
              <a:rPr lang="en-GB" dirty="0" err="1"/>
              <a:t>www.businessinsider.com.au</a:t>
            </a:r>
            <a:r>
              <a:rPr lang="en-GB" dirty="0"/>
              <a:t>/story-behind-the-lion-who-got-a-cat-scan-2015-10</a:t>
            </a:r>
            <a:endParaRPr dirty="0"/>
          </a:p>
        </p:txBody>
      </p:sp>
      <p:sp>
        <p:nvSpPr>
          <p:cNvPr id="1245" name="Google Shape;1245;ge67a4de440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927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e2286a765b_0_1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ge2286a765b_0_1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Note to teachers: the score does not really matter. The quiz is to get them thinking. </a:t>
            </a:r>
          </a:p>
          <a:p>
            <a:pPr marL="457200" marR="0" lvl="0" indent="-228600" algn="l" rtl="0">
              <a:lnSpc>
                <a:spcPct val="100000"/>
              </a:lnSpc>
              <a:spcBef>
                <a:spcPts val="0"/>
              </a:spcBef>
              <a:spcAft>
                <a:spcPts val="0"/>
              </a:spcAft>
              <a:buSzPts val="1400"/>
              <a:buNone/>
            </a:pPr>
            <a:endParaRPr lang="en-GB" dirty="0"/>
          </a:p>
          <a:p>
            <a:pPr marL="457200" marR="0" lvl="0" indent="-228600" algn="l" rtl="0">
              <a:lnSpc>
                <a:spcPct val="100000"/>
              </a:lnSpc>
              <a:spcBef>
                <a:spcPts val="0"/>
              </a:spcBef>
              <a:spcAft>
                <a:spcPts val="0"/>
              </a:spcAft>
              <a:buSzPts val="1400"/>
              <a:buNone/>
            </a:pPr>
            <a:r>
              <a:rPr lang="en-GB" dirty="0"/>
              <a:t>Discuss</a:t>
            </a:r>
          </a:p>
          <a:p>
            <a:pPr marL="457200" marR="0" lvl="0" indent="-228600" algn="l" rtl="0">
              <a:lnSpc>
                <a:spcPct val="100000"/>
              </a:lnSpc>
              <a:spcBef>
                <a:spcPts val="0"/>
              </a:spcBef>
              <a:spcAft>
                <a:spcPts val="0"/>
              </a:spcAft>
              <a:buSzPts val="1400"/>
              <a:buNone/>
            </a:pPr>
            <a:r>
              <a:rPr lang="en-GB" dirty="0"/>
              <a:t>What did this quiz make you think? Do you think you are good at spotting when something is real or not real (or fake)?</a:t>
            </a:r>
          </a:p>
          <a:p>
            <a:pPr marL="457200" marR="0" lvl="0" indent="-228600" algn="l" rtl="0">
              <a:lnSpc>
                <a:spcPct val="100000"/>
              </a:lnSpc>
              <a:spcBef>
                <a:spcPts val="0"/>
              </a:spcBef>
              <a:spcAft>
                <a:spcPts val="0"/>
              </a:spcAft>
              <a:buSzPts val="1400"/>
              <a:buNone/>
            </a:pPr>
            <a:r>
              <a:rPr lang="en-GB" dirty="0"/>
              <a:t>Would you call some of these pictures ‘fake news’? What do we mean by ‘fake news’?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Is ‘’fake news’ always a picture? What else can it be?</a:t>
            </a:r>
          </a:p>
          <a:p>
            <a:pPr marL="457200" marR="0" lvl="0" indent="-228600" algn="l" rtl="0">
              <a:lnSpc>
                <a:spcPct val="100000"/>
              </a:lnSpc>
              <a:spcBef>
                <a:spcPts val="0"/>
              </a:spcBef>
              <a:spcAft>
                <a:spcPts val="0"/>
              </a:spcAft>
              <a:buSzPts val="1400"/>
              <a:buNone/>
            </a:pPr>
            <a:r>
              <a:rPr lang="en-GB" dirty="0"/>
              <a:t>Has anyone seen another picture or photo they thought was not real?</a:t>
            </a:r>
          </a:p>
          <a:p>
            <a:pPr marL="457200" marR="0" lvl="0" indent="-228600" algn="l" rtl="0">
              <a:lnSpc>
                <a:spcPct val="100000"/>
              </a:lnSpc>
              <a:spcBef>
                <a:spcPts val="0"/>
              </a:spcBef>
              <a:spcAft>
                <a:spcPts val="0"/>
              </a:spcAft>
              <a:buSzPts val="1400"/>
              <a:buNone/>
            </a:pPr>
            <a:endParaRPr lang="en-GB" dirty="0"/>
          </a:p>
        </p:txBody>
      </p:sp>
      <p:sp>
        <p:nvSpPr>
          <p:cNvPr id="1294" name="Google Shape;1294;ge2286a765b_0_1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855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0"/>
        <p:cNvGrpSpPr/>
        <p:nvPr/>
      </p:nvGrpSpPr>
      <p:grpSpPr>
        <a:xfrm>
          <a:off x="0" y="0"/>
          <a:ext cx="0" cy="0"/>
          <a:chOff x="0" y="0"/>
          <a:chExt cx="0" cy="0"/>
        </a:xfrm>
      </p:grpSpPr>
      <p:sp>
        <p:nvSpPr>
          <p:cNvPr id="2561" name="Google Shape;2561;ge2286a765b_0_1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2" name="Google Shape;2562;ge2286a765b_0_1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dirty="0"/>
              <a:t>Open discussion exercise: Encourage participants to expand on their answers. Also a</a:t>
            </a:r>
            <a:r>
              <a:rPr lang="en-GB" dirty="0">
                <a:solidFill>
                  <a:schemeClr val="dk1"/>
                </a:solidFill>
              </a:rPr>
              <a:t>sk participants for their definition of ‘fake news’.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e254166cc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7" name="Google Shape;2607;ge254166cc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Defining ‘fake news’ is not that easy. But broadly, the following terms are used and defined like this: Misinformation etc.</a:t>
            </a:r>
            <a:endParaRPr dirty="0"/>
          </a:p>
        </p:txBody>
      </p:sp>
      <p:sp>
        <p:nvSpPr>
          <p:cNvPr id="2608" name="Google Shape;2608;ge254166cc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e254166ccf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2" name="Google Shape;2652;ge254166ccf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3" name="Google Shape;2653;ge254166ccf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ge764ce25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7" name="Google Shape;2697;ge764ce25a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'fake news’ is a really useful term as so many people understand, broadly, what is meant by it. However, many people (for example among academics, educators and the media) are not comfortable with the word, as they say it lacks meaning, clarity, and has been devalued by over use, and as a foil to block or dodge engagement in topics they would rather avoid.</a:t>
            </a:r>
            <a:endParaRPr dirty="0"/>
          </a:p>
        </p:txBody>
      </p:sp>
      <p:sp>
        <p:nvSpPr>
          <p:cNvPr id="2698" name="Google Shape;2698;ge764ce25a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Discuss:</a:t>
            </a:r>
          </a:p>
          <a:p>
            <a:pPr marL="457200" marR="0" lvl="0" indent="-228600" algn="l" rtl="0">
              <a:lnSpc>
                <a:spcPct val="100000"/>
              </a:lnSpc>
              <a:spcBef>
                <a:spcPts val="0"/>
              </a:spcBef>
              <a:spcAft>
                <a:spcPts val="0"/>
              </a:spcAft>
              <a:buSzPts val="1400"/>
              <a:buNone/>
            </a:pPr>
            <a:r>
              <a:rPr lang="en-GB" dirty="0"/>
              <a:t>In our quiz, we only had photos that were ‘fake’ – or not fake. Is all fake news pictures? What else? </a:t>
            </a:r>
          </a:p>
          <a:p>
            <a:pPr marL="457200" marR="0" lvl="0" indent="-228600" algn="l" rtl="0">
              <a:lnSpc>
                <a:spcPct val="100000"/>
              </a:lnSpc>
              <a:spcBef>
                <a:spcPts val="0"/>
              </a:spcBef>
              <a:spcAft>
                <a:spcPts val="0"/>
              </a:spcAft>
              <a:buSzPts val="1400"/>
              <a:buNone/>
            </a:pPr>
            <a:r>
              <a:rPr lang="en-GB" dirty="0"/>
              <a:t>Misinformation can be text, audio, video …. It can be on a website, and email, what’s app, TV, radio, newspapers…. </a:t>
            </a:r>
          </a:p>
          <a:p>
            <a:pPr marL="457200" marR="0" lvl="0" indent="-228600" algn="l" rtl="0">
              <a:lnSpc>
                <a:spcPct val="100000"/>
              </a:lnSpc>
              <a:spcBef>
                <a:spcPts val="0"/>
              </a:spcBef>
              <a:spcAft>
                <a:spcPts val="0"/>
              </a:spcAft>
              <a:buSzPts val="1400"/>
              <a:buNone/>
            </a:pPr>
            <a:r>
              <a:rPr lang="en-GB" dirty="0"/>
              <a:t>Ask the students what misinformation they have seen. </a:t>
            </a:r>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954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Font typeface="Arial"/>
              <a:buChar char="•"/>
            </a:pPr>
            <a:r>
              <a:rPr lang="en-GB" dirty="0"/>
              <a:t>Discuss: what is the problem with fake pictures, or fake news? These images are to prompt ideas, but there are some very serious outcomes of fake news. Believing false information could leave you out of pocket, believing something that isn’t true, voting for something that isn’t what it claimed to be, or worse can lead to confusion, disruption even violence in a community or society. </a:t>
            </a:r>
          </a:p>
          <a:p>
            <a:pPr marL="457200" lvl="0" indent="-342900" algn="l" rtl="0">
              <a:lnSpc>
                <a:spcPct val="90000"/>
              </a:lnSpc>
              <a:spcBef>
                <a:spcPts val="0"/>
              </a:spcBef>
              <a:spcAft>
                <a:spcPts val="0"/>
              </a:spcAft>
              <a:buSzPts val="1800"/>
              <a:buFont typeface="Arial"/>
              <a:buChar char="•"/>
            </a:pPr>
            <a:endParaRPr lang="en-GB" dirty="0"/>
          </a:p>
          <a:p>
            <a:pPr marL="457200" lvl="0" indent="-342900" algn="l" rtl="0">
              <a:lnSpc>
                <a:spcPct val="90000"/>
              </a:lnSpc>
              <a:spcBef>
                <a:spcPts val="0"/>
              </a:spcBef>
              <a:spcAft>
                <a:spcPts val="0"/>
              </a:spcAft>
              <a:buSzPts val="1800"/>
              <a:buFont typeface="Arial"/>
              <a:buChar char="•"/>
            </a:pPr>
            <a:r>
              <a:rPr lang="en-GB" dirty="0"/>
              <a:t>Here are some discussion ideas for you that offer answers to what that problem is with ‘fake news’:</a:t>
            </a: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Believe something that isn’t true</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You may act on a piece of information that is not real </a:t>
            </a:r>
            <a:endParaRPr lang="en-GB" dirty="0"/>
          </a:p>
          <a:p>
            <a:pPr lvl="1">
              <a:spcBef>
                <a:spcPts val="0"/>
              </a:spcBef>
            </a:pPr>
            <a:r>
              <a:rPr lang="en-GB" dirty="0" err="1">
                <a:latin typeface="Arial"/>
                <a:ea typeface="Arial"/>
                <a:cs typeface="Arial"/>
                <a:sym typeface="Arial"/>
              </a:rPr>
              <a:t>Eg</a:t>
            </a:r>
            <a:r>
              <a:rPr lang="en-GB" dirty="0">
                <a:latin typeface="Arial"/>
                <a:ea typeface="Arial"/>
                <a:cs typeface="Arial"/>
                <a:sym typeface="Arial"/>
              </a:rPr>
              <a:t> buy a product, vote, sign a petition</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Feel confused, not sure what to believe</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Can create panic, or fear</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t>Can lead to unrest, even violence</a:t>
            </a:r>
            <a:endParaRPr lang="en-GB" dirty="0">
              <a:latin typeface="Arial"/>
              <a:ea typeface="Arial"/>
              <a:cs typeface="Arial"/>
              <a:sym typeface="Arial"/>
            </a:endParaRPr>
          </a:p>
          <a:p>
            <a:pPr marL="457200" marR="0" lvl="0" indent="-228600" algn="l" rtl="0">
              <a:lnSpc>
                <a:spcPct val="100000"/>
              </a:lnSpc>
              <a:spcBef>
                <a:spcPts val="0"/>
              </a:spcBef>
              <a:spcAft>
                <a:spcPts val="0"/>
              </a:spcAft>
              <a:buSzPts val="1400"/>
              <a:buNone/>
            </a:pP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308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Font typeface="Arial"/>
              <a:buChar char="•"/>
            </a:pPr>
            <a:r>
              <a:rPr lang="en-GB" dirty="0"/>
              <a:t>This is a story which demonstrates a very serious side of ‘fake news’. Read the slide. Discuss what the students think. The answer is: The video was shot in the Ukraine, but it in fact comes from a 2020 TV series, and is footage shot behind the scenes. It is not from 2022 Feb/March.</a:t>
            </a: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Discuss with your class the impact of a fake news story like this. Could this story do damage? What are the implications – for people in Ukraine, for people in Russia, for people around the world. </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It is a direct attack on the truth of what is happening in Ukraine; by suggesting these are actors, it sheds doubt on whether Russia invaded Ukraine at all. It also has the potential to sway public opinion away from sympathising with victims of war, and public opinion can impact government decisions on matters such as intervention and aid.</a:t>
            </a:r>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75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Font typeface="Arial"/>
              <a:buChar char="•"/>
            </a:pPr>
            <a:r>
              <a:rPr lang="en-GB" dirty="0"/>
              <a:t>This is a story also demonstrates a serious side of ‘fake news’. Read the slide. </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Discuss with the students if they think it was real or fake. Answer: It is not true that inhaling steam prevents Coronavirus. What impact could this have on people? Could such a story do any damage? </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i="1" dirty="0">
                <a:latin typeface="Arial"/>
                <a:ea typeface="Arial"/>
                <a:cs typeface="Arial"/>
                <a:sym typeface="Arial"/>
              </a:rPr>
              <a:t>Discussion</a:t>
            </a:r>
            <a:r>
              <a:rPr lang="en-GB" dirty="0">
                <a:latin typeface="Arial"/>
                <a:ea typeface="Arial"/>
                <a:cs typeface="Arial"/>
                <a:sym typeface="Arial"/>
              </a:rPr>
              <a:t>: Doctors are concerned that misleading information like this means that people might put themselves and others (including those who may be vulnerable) at risk of infection believing they are protecting themselves. If they believe this, what else are people believing? What advice are they not hearing?</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i="1" dirty="0">
                <a:latin typeface="Arial"/>
                <a:ea typeface="Arial"/>
                <a:cs typeface="Arial"/>
                <a:sym typeface="Arial"/>
              </a:rPr>
              <a:t>Note to teachers</a:t>
            </a:r>
            <a:r>
              <a:rPr lang="en-GB" dirty="0">
                <a:latin typeface="Arial"/>
                <a:ea typeface="Arial"/>
                <a:cs typeface="Arial"/>
                <a:sym typeface="Arial"/>
              </a:rPr>
              <a:t>: This story – and others like it – can be harmful because they ignore or downplay good, well-evidenced advice. This kind of disinformation encourages people to ignore good medical advice to prevent or treat disease. These kinds of stories are often associated with other narratives, like an anti-vax agenda. </a:t>
            </a:r>
          </a:p>
          <a:p>
            <a:pPr marL="457200" lvl="0" indent="-342900" algn="l" rtl="0">
              <a:lnSpc>
                <a:spcPct val="90000"/>
              </a:lnSpc>
              <a:spcBef>
                <a:spcPts val="0"/>
              </a:spcBef>
              <a:spcAft>
                <a:spcPts val="0"/>
              </a:spcAft>
              <a:buSzPts val="1800"/>
              <a:buFont typeface="Arial"/>
              <a:buChar char="•"/>
            </a:pPr>
            <a:endParaRPr lang="en-GB" dirty="0">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GB" dirty="0">
                <a:latin typeface="Arial"/>
                <a:ea typeface="Arial"/>
                <a:cs typeface="Arial"/>
                <a:sym typeface="Arial"/>
              </a:rPr>
              <a:t>During times of crisis – like a pandemic, or global event, or country-wide event, war – certain kinds of stories re-surface. They are harmful because they are untrue, they fail to provide real, useful, sometimes life saving information, and again they can be associated with other harmful narratives. </a:t>
            </a:r>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91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These are the objectives of this lesson. </a:t>
            </a: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this top tip. We have learned why it’s important to pause before you share. Misinformation is real, we can’t always spot it, and it can be harmful. So it’s a good idea to pause before you share. </a:t>
            </a: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96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err="1"/>
              <a:t>Ther</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622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Throughout the PPTs you will find lots of top tips to share with your students. They are all connected to the learning. </a:t>
            </a: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130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e2286a765b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e2286a765b_0_1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Let’s start with a quiz for you – do you think you can spot ‘fake news’?</a:t>
            </a:r>
          </a:p>
          <a:p>
            <a:pPr marL="457200" marR="0" lvl="0" indent="-228600" algn="l" rtl="0">
              <a:lnSpc>
                <a:spcPct val="100000"/>
              </a:lnSpc>
              <a:spcBef>
                <a:spcPts val="0"/>
              </a:spcBef>
              <a:spcAft>
                <a:spcPts val="0"/>
              </a:spcAft>
              <a:buClr>
                <a:srgbClr val="000000"/>
              </a:buClr>
              <a:buSzPts val="1400"/>
              <a:buFont typeface="Arial"/>
              <a:buNone/>
            </a:pPr>
            <a:endParaRPr lang="en-GB" dirty="0"/>
          </a:p>
          <a:p>
            <a:pPr marL="457200" marR="0" lvl="0" indent="-228600" algn="l" rtl="0">
              <a:lnSpc>
                <a:spcPct val="100000"/>
              </a:lnSpc>
              <a:spcBef>
                <a:spcPts val="0"/>
              </a:spcBef>
              <a:spcAft>
                <a:spcPts val="0"/>
              </a:spcAft>
              <a:buClr>
                <a:srgbClr val="000000"/>
              </a:buClr>
              <a:buSzPts val="1400"/>
              <a:buFont typeface="Arial"/>
              <a:buNone/>
            </a:pPr>
            <a:r>
              <a:rPr lang="en-GB" dirty="0"/>
              <a:t>In this section is a quiz, showing various photos and asking students if they think the image and/or the story behind the image is real or not real (true/false). </a:t>
            </a:r>
          </a:p>
          <a:p>
            <a:pPr marL="457200" marR="0" lvl="0" indent="-228600" algn="l" rtl="0">
              <a:lnSpc>
                <a:spcPct val="100000"/>
              </a:lnSpc>
              <a:spcBef>
                <a:spcPts val="0"/>
              </a:spcBef>
              <a:spcAft>
                <a:spcPts val="0"/>
              </a:spcAft>
              <a:buClr>
                <a:srgbClr val="000000"/>
              </a:buClr>
              <a:buSzPts val="1400"/>
              <a:buFont typeface="Arial"/>
              <a:buNone/>
            </a:pPr>
            <a:r>
              <a:rPr lang="en-GB" dirty="0"/>
              <a:t>Ask the students to give “thumbs up” or “thumbs down” emojis on chat, or in a classroom. (thumbs up = real, thumbs down = not real)</a:t>
            </a:r>
          </a:p>
          <a:p>
            <a:pPr marL="457200" marR="0" lvl="0" indent="-228600" algn="l" rtl="0">
              <a:lnSpc>
                <a:spcPct val="100000"/>
              </a:lnSpc>
              <a:spcBef>
                <a:spcPts val="0"/>
              </a:spcBef>
              <a:spcAft>
                <a:spcPts val="0"/>
              </a:spcAft>
              <a:buClr>
                <a:srgbClr val="000000"/>
              </a:buClr>
              <a:buSzPts val="1400"/>
              <a:buFont typeface="Arial"/>
              <a:buNone/>
            </a:pPr>
            <a:r>
              <a:rPr lang="en-GB" dirty="0"/>
              <a:t>Engage students in discussion as to why they this the images are real or not real before revealing the answers. This will set their thinking up for the rest of the session. </a:t>
            </a:r>
            <a:endParaRPr dirty="0"/>
          </a:p>
          <a:p>
            <a:pPr marL="457200" marR="0" lvl="0" indent="-228600" algn="l" rtl="0">
              <a:lnSpc>
                <a:spcPct val="100000"/>
              </a:lnSpc>
              <a:spcBef>
                <a:spcPts val="0"/>
              </a:spcBef>
              <a:spcAft>
                <a:spcPts val="0"/>
              </a:spcAft>
              <a:buSzPts val="1400"/>
              <a:buNone/>
            </a:pPr>
            <a:endParaRPr dirty="0"/>
          </a:p>
        </p:txBody>
      </p:sp>
      <p:sp>
        <p:nvSpPr>
          <p:cNvPr id="972" name="Google Shape;972;ge2286a765b_0_1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331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 this pilot take a picture out of the window of his cockpit during a flight? Ask your class. Ask them to vote. If you think this is real (thumbs up) or not real (thumbs down)?</a:t>
            </a:r>
          </a:p>
          <a:p>
            <a:pPr marL="0" lvl="0" indent="0" algn="l" rtl="0">
              <a:lnSpc>
                <a:spcPct val="100000"/>
              </a:lnSpc>
              <a:spcBef>
                <a:spcPts val="0"/>
              </a:spcBef>
              <a:spcAft>
                <a:spcPts val="0"/>
              </a:spcAft>
              <a:buSzPts val="1400"/>
              <a:buNone/>
            </a:pPr>
            <a:r>
              <a:rPr lang="en-GB" dirty="0"/>
              <a:t> </a:t>
            </a:r>
          </a:p>
          <a:p>
            <a:pPr marL="0" lvl="0" indent="0" algn="l" rtl="0">
              <a:lnSpc>
                <a:spcPct val="100000"/>
              </a:lnSpc>
              <a:spcBef>
                <a:spcPts val="0"/>
              </a:spcBef>
              <a:spcAft>
                <a:spcPts val="0"/>
              </a:spcAft>
              <a:buSzPts val="1400"/>
              <a:buNone/>
            </a:pPr>
            <a:r>
              <a:rPr lang="en-GB" dirty="0"/>
              <a:t>Discussion: </a:t>
            </a:r>
          </a:p>
          <a:p>
            <a:pPr marL="171450" lvl="0" indent="-171450" algn="l" rtl="0">
              <a:lnSpc>
                <a:spcPct val="100000"/>
              </a:lnSpc>
              <a:spcBef>
                <a:spcPts val="0"/>
              </a:spcBef>
              <a:spcAft>
                <a:spcPts val="0"/>
              </a:spcAft>
              <a:buSzPts val="1400"/>
              <a:buFontTx/>
              <a:buChar char="-"/>
            </a:pPr>
            <a:r>
              <a:rPr lang="en-GB" dirty="0"/>
              <a:t>Why do you think it is real, or not real?</a:t>
            </a:r>
          </a:p>
          <a:p>
            <a:pPr marL="171450" lvl="0" indent="-171450" algn="l" rtl="0">
              <a:lnSpc>
                <a:spcPct val="100000"/>
              </a:lnSpc>
              <a:spcBef>
                <a:spcPts val="0"/>
              </a:spcBef>
              <a:spcAft>
                <a:spcPts val="0"/>
              </a:spcAft>
              <a:buSzPts val="1400"/>
              <a:buFontTx/>
              <a:buChar char="-"/>
            </a:pPr>
            <a:r>
              <a:rPr lang="en-GB" dirty="0"/>
              <a:t>What clues are you looking for?</a:t>
            </a:r>
          </a:p>
          <a:p>
            <a:pPr marL="171450" lvl="0" indent="-171450" algn="l" rtl="0">
              <a:lnSpc>
                <a:spcPct val="100000"/>
              </a:lnSpc>
              <a:spcBef>
                <a:spcPts val="0"/>
              </a:spcBef>
              <a:spcAft>
                <a:spcPts val="0"/>
              </a:spcAft>
              <a:buSzPts val="1400"/>
              <a:buFontTx/>
              <a:buChar char="-"/>
            </a:pPr>
            <a:r>
              <a:rPr lang="en-GB" dirty="0"/>
              <a:t>What could you do to check?</a:t>
            </a:r>
            <a:endParaRPr dirty="0"/>
          </a:p>
        </p:txBody>
      </p:sp>
      <p:sp>
        <p:nvSpPr>
          <p:cNvPr id="1015" name="Google Shape;10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5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e67a4de440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pilot has posted lots of photos of selfies with many different backgrounds, using a photo he took on the ground. They are all manipulated, many of them using this shot on the runway.</a:t>
            </a:r>
            <a:endParaRPr dirty="0"/>
          </a:p>
        </p:txBody>
      </p:sp>
      <p:sp>
        <p:nvSpPr>
          <p:cNvPr id="1060" name="Google Shape;1060;ge67a4de44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113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67a4de440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Do you think this is real (thumbs up) or not real (thumbs down)?</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Discussion: </a:t>
            </a:r>
          </a:p>
          <a:p>
            <a:pPr marL="171450" lvl="0" indent="-171450" algn="l" rtl="0">
              <a:lnSpc>
                <a:spcPct val="100000"/>
              </a:lnSpc>
              <a:spcBef>
                <a:spcPts val="0"/>
              </a:spcBef>
              <a:spcAft>
                <a:spcPts val="0"/>
              </a:spcAft>
              <a:buSzPts val="1400"/>
              <a:buFontTx/>
              <a:buChar char="-"/>
            </a:pPr>
            <a:r>
              <a:rPr lang="en-GB" dirty="0"/>
              <a:t>Why do you think it is real, or not real?</a:t>
            </a:r>
          </a:p>
          <a:p>
            <a:pPr marL="171450" lvl="0" indent="-171450" algn="l" rtl="0">
              <a:lnSpc>
                <a:spcPct val="100000"/>
              </a:lnSpc>
              <a:spcBef>
                <a:spcPts val="0"/>
              </a:spcBef>
              <a:spcAft>
                <a:spcPts val="0"/>
              </a:spcAft>
              <a:buSzPts val="1400"/>
              <a:buFontTx/>
              <a:buChar char="-"/>
            </a:pPr>
            <a:r>
              <a:rPr lang="en-GB" dirty="0"/>
              <a:t>What clues are you looking for?</a:t>
            </a:r>
          </a:p>
          <a:p>
            <a:pPr marL="171450" lvl="0" indent="-171450" algn="l" rtl="0">
              <a:lnSpc>
                <a:spcPct val="100000"/>
              </a:lnSpc>
              <a:spcBef>
                <a:spcPts val="0"/>
              </a:spcBef>
              <a:spcAft>
                <a:spcPts val="0"/>
              </a:spcAft>
              <a:buSzPts val="1400"/>
              <a:buFontTx/>
              <a:buChar char="-"/>
            </a:pPr>
            <a:r>
              <a:rPr lang="en-GB" dirty="0"/>
              <a:t>What could you do to check?</a:t>
            </a:r>
          </a:p>
          <a:p>
            <a:pPr marL="0" lvl="0" indent="0" algn="l" rtl="0">
              <a:lnSpc>
                <a:spcPct val="100000"/>
              </a:lnSpc>
              <a:spcBef>
                <a:spcPts val="0"/>
              </a:spcBef>
              <a:spcAft>
                <a:spcPts val="0"/>
              </a:spcAft>
              <a:buSzPts val="1400"/>
              <a:buNone/>
            </a:pPr>
            <a:endParaRPr dirty="0"/>
          </a:p>
        </p:txBody>
      </p:sp>
      <p:sp>
        <p:nvSpPr>
          <p:cNvPr id="1108" name="Google Shape;1108;ge67a4de440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15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e67a4de440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dirty="0">
                <a:solidFill>
                  <a:schemeClr val="dk1"/>
                </a:solidFill>
                <a:effectLst/>
                <a:latin typeface="Arial"/>
                <a:ea typeface="Arial"/>
                <a:cs typeface="Arial"/>
                <a:sym typeface="Arial"/>
              </a:rPr>
              <a:t>There are several giant floating tap fountains in Spain, Belgium, US, Canada and other parts of the world. This one is located at Aqualand, Puerto de Santa María, Spain.</a:t>
            </a:r>
            <a:endParaRPr dirty="0"/>
          </a:p>
        </p:txBody>
      </p:sp>
      <p:sp>
        <p:nvSpPr>
          <p:cNvPr id="1153" name="Google Shape;1153;ge67a4de440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335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e67a4de440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Do you think this is real (thumbs up) or not real (thumbs down)?</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Discussion: </a:t>
            </a:r>
          </a:p>
          <a:p>
            <a:pPr marL="171450" lvl="0" indent="-171450" algn="l" rtl="0">
              <a:lnSpc>
                <a:spcPct val="100000"/>
              </a:lnSpc>
              <a:spcBef>
                <a:spcPts val="0"/>
              </a:spcBef>
              <a:spcAft>
                <a:spcPts val="0"/>
              </a:spcAft>
              <a:buSzPts val="1400"/>
              <a:buFontTx/>
              <a:buChar char="-"/>
            </a:pPr>
            <a:r>
              <a:rPr lang="en-GB" dirty="0"/>
              <a:t>Why do you think it is real, or not real?</a:t>
            </a:r>
          </a:p>
          <a:p>
            <a:pPr marL="171450" lvl="0" indent="-171450" algn="l" rtl="0">
              <a:lnSpc>
                <a:spcPct val="100000"/>
              </a:lnSpc>
              <a:spcBef>
                <a:spcPts val="0"/>
              </a:spcBef>
              <a:spcAft>
                <a:spcPts val="0"/>
              </a:spcAft>
              <a:buSzPts val="1400"/>
              <a:buFontTx/>
              <a:buChar char="-"/>
            </a:pPr>
            <a:r>
              <a:rPr lang="en-GB" dirty="0"/>
              <a:t>What clues are you looking for?</a:t>
            </a:r>
          </a:p>
          <a:p>
            <a:pPr marL="171450" lvl="0" indent="-171450" algn="l" rtl="0">
              <a:lnSpc>
                <a:spcPct val="100000"/>
              </a:lnSpc>
              <a:spcBef>
                <a:spcPts val="0"/>
              </a:spcBef>
              <a:spcAft>
                <a:spcPts val="0"/>
              </a:spcAft>
              <a:buSzPts val="1400"/>
              <a:buFontTx/>
              <a:buChar char="-"/>
            </a:pPr>
            <a:r>
              <a:rPr lang="en-GB" dirty="0"/>
              <a:t>What could you do to check?</a:t>
            </a:r>
          </a:p>
          <a:p>
            <a:pPr marL="0" lvl="0" indent="0" algn="l" rtl="0">
              <a:lnSpc>
                <a:spcPct val="100000"/>
              </a:lnSpc>
              <a:spcBef>
                <a:spcPts val="0"/>
              </a:spcBef>
              <a:spcAft>
                <a:spcPts val="0"/>
              </a:spcAft>
              <a:buSzPts val="1400"/>
              <a:buNone/>
            </a:pPr>
            <a:endParaRPr dirty="0"/>
          </a:p>
        </p:txBody>
      </p:sp>
      <p:sp>
        <p:nvSpPr>
          <p:cNvPr id="1200" name="Google Shape;1200;ge67a4de440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271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gb7ff79a52d_0_44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b7ff79a52d_0_44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b7ff79a52d_0_4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b7ff79a52d_0_4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b7ff79a52d_0_4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gb7ff79a52d_0_49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b7ff79a52d_0_492"/>
          <p:cNvSpPr>
            <a:spLocks noGrp="1"/>
          </p:cNvSpPr>
          <p:nvPr>
            <p:ph type="pic" idx="2"/>
          </p:nvPr>
        </p:nvSpPr>
        <p:spPr>
          <a:xfrm>
            <a:off x="5183188" y="987425"/>
            <a:ext cx="6172200" cy="4873500"/>
          </a:xfrm>
          <a:prstGeom prst="rect">
            <a:avLst/>
          </a:prstGeom>
          <a:noFill/>
          <a:ln>
            <a:noFill/>
          </a:ln>
        </p:spPr>
      </p:sp>
      <p:sp>
        <p:nvSpPr>
          <p:cNvPr id="91" name="Google Shape;91;gb7ff79a52d_0_49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gb7ff79a52d_0_4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b7ff79a52d_0_4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b7ff79a52d_0_4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gb7ff79a52d_0_4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b7ff79a52d_0_49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gb7ff79a52d_0_4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b7ff79a52d_0_4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b7ff79a52d_0_4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gb7ff79a52d_0_50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b7ff79a52d_0_50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gb7ff79a52d_0_5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b7ff79a52d_0_5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b7ff79a52d_0_5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07"/>
        <p:cNvGrpSpPr/>
        <p:nvPr/>
      </p:nvGrpSpPr>
      <p:grpSpPr>
        <a:xfrm>
          <a:off x="0" y="0"/>
          <a:ext cx="0" cy="0"/>
          <a:chOff x="0" y="0"/>
          <a:chExt cx="0" cy="0"/>
        </a:xfrm>
      </p:grpSpPr>
      <p:sp>
        <p:nvSpPr>
          <p:cNvPr id="108" name="Google Shape;108;ge339b76e00_0_6"/>
          <p:cNvSpPr/>
          <p:nvPr/>
        </p:nvSpPr>
        <p:spPr>
          <a:xfrm>
            <a:off x="547167" y="6157467"/>
            <a:ext cx="11149200" cy="125100"/>
          </a:xfrm>
          <a:prstGeom prst="rect">
            <a:avLst/>
          </a:prstGeom>
          <a:solidFill>
            <a:srgbClr val="FF4A1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 name="Google Shape;109;ge339b76e00_0_6"/>
          <p:cNvSpPr/>
          <p:nvPr/>
        </p:nvSpPr>
        <p:spPr>
          <a:xfrm>
            <a:off x="518900" y="5767200"/>
            <a:ext cx="5694900" cy="504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 name="Google Shape;110;ge339b76e00_0_6"/>
          <p:cNvSpPr/>
          <p:nvPr/>
        </p:nvSpPr>
        <p:spPr>
          <a:xfrm>
            <a:off x="5020557" y="6454533"/>
            <a:ext cx="3411300" cy="23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pic>
        <p:nvPicPr>
          <p:cNvPr id="111" name="Google Shape;111;ge339b76e00_0_6"/>
          <p:cNvPicPr preferRelativeResize="0"/>
          <p:nvPr/>
        </p:nvPicPr>
        <p:blipFill rotWithShape="1">
          <a:blip r:embed="rId2">
            <a:alphaModFix/>
          </a:blip>
          <a:srcRect/>
          <a:stretch/>
        </p:blipFill>
        <p:spPr>
          <a:xfrm>
            <a:off x="8450435" y="6421567"/>
            <a:ext cx="607219" cy="303133"/>
          </a:xfrm>
          <a:prstGeom prst="rect">
            <a:avLst/>
          </a:prstGeom>
          <a:noFill/>
          <a:ln>
            <a:noFill/>
          </a:ln>
        </p:spPr>
      </p:pic>
      <p:pic>
        <p:nvPicPr>
          <p:cNvPr id="112" name="Google Shape;112;ge339b76e00_0_6"/>
          <p:cNvPicPr preferRelativeResize="0"/>
          <p:nvPr/>
        </p:nvPicPr>
        <p:blipFill rotWithShape="1">
          <a:blip r:embed="rId3">
            <a:alphaModFix/>
          </a:blip>
          <a:srcRect/>
          <a:stretch/>
        </p:blipFill>
        <p:spPr>
          <a:xfrm>
            <a:off x="7938712" y="6385007"/>
            <a:ext cx="371400" cy="371400"/>
          </a:xfrm>
          <a:prstGeom prst="rect">
            <a:avLst/>
          </a:prstGeom>
          <a:noFill/>
          <a:ln>
            <a:noFill/>
          </a:ln>
        </p:spPr>
      </p:pic>
      <p:pic>
        <p:nvPicPr>
          <p:cNvPr id="113" name="Google Shape;113;ge339b76e00_0_6"/>
          <p:cNvPicPr preferRelativeResize="0"/>
          <p:nvPr/>
        </p:nvPicPr>
        <p:blipFill rotWithShape="1">
          <a:blip r:embed="rId4">
            <a:alphaModFix/>
          </a:blip>
          <a:srcRect/>
          <a:stretch/>
        </p:blipFill>
        <p:spPr>
          <a:xfrm>
            <a:off x="9146447" y="6387806"/>
            <a:ext cx="1190269" cy="370644"/>
          </a:xfrm>
          <a:prstGeom prst="rect">
            <a:avLst/>
          </a:prstGeom>
          <a:noFill/>
          <a:ln>
            <a:noFill/>
          </a:ln>
        </p:spPr>
      </p:pic>
      <p:pic>
        <p:nvPicPr>
          <p:cNvPr id="114" name="Google Shape;114;ge339b76e00_0_6"/>
          <p:cNvPicPr preferRelativeResize="0"/>
          <p:nvPr/>
        </p:nvPicPr>
        <p:blipFill rotWithShape="1">
          <a:blip r:embed="rId5">
            <a:alphaModFix/>
          </a:blip>
          <a:srcRect l="2495" t="6253" r="2561" b="7486"/>
          <a:stretch/>
        </p:blipFill>
        <p:spPr>
          <a:xfrm>
            <a:off x="10866981" y="6353100"/>
            <a:ext cx="931233" cy="362400"/>
          </a:xfrm>
          <a:prstGeom prst="rect">
            <a:avLst/>
          </a:prstGeom>
          <a:noFill/>
          <a:ln>
            <a:noFill/>
          </a:ln>
        </p:spPr>
      </p:pic>
      <p:pic>
        <p:nvPicPr>
          <p:cNvPr id="115" name="Google Shape;115;ge339b76e00_0_6"/>
          <p:cNvPicPr preferRelativeResize="0"/>
          <p:nvPr/>
        </p:nvPicPr>
        <p:blipFill rotWithShape="1">
          <a:blip r:embed="rId6">
            <a:alphaModFix/>
          </a:blip>
          <a:srcRect/>
          <a:stretch/>
        </p:blipFill>
        <p:spPr>
          <a:xfrm>
            <a:off x="10416133" y="6421566"/>
            <a:ext cx="371423" cy="303132"/>
          </a:xfrm>
          <a:prstGeom prst="rect">
            <a:avLst/>
          </a:prstGeom>
          <a:noFill/>
          <a:ln>
            <a:noFill/>
          </a:ln>
        </p:spPr>
      </p:pic>
      <p:pic>
        <p:nvPicPr>
          <p:cNvPr id="116" name="Google Shape;116;ge339b76e00_0_6"/>
          <p:cNvPicPr preferRelativeResize="0"/>
          <p:nvPr/>
        </p:nvPicPr>
        <p:blipFill rotWithShape="1">
          <a:blip r:embed="rId7">
            <a:alphaModFix/>
          </a:blip>
          <a:srcRect t="31366" b="34202"/>
          <a:stretch/>
        </p:blipFill>
        <p:spPr>
          <a:xfrm>
            <a:off x="6237785" y="6376797"/>
            <a:ext cx="1052593" cy="362400"/>
          </a:xfrm>
          <a:prstGeom prst="rect">
            <a:avLst/>
          </a:prstGeom>
          <a:noFill/>
          <a:ln>
            <a:noFill/>
          </a:ln>
        </p:spPr>
      </p:pic>
      <p:pic>
        <p:nvPicPr>
          <p:cNvPr id="117" name="Google Shape;117;ge339b76e00_0_6"/>
          <p:cNvPicPr preferRelativeResize="0"/>
          <p:nvPr/>
        </p:nvPicPr>
        <p:blipFill rotWithShape="1">
          <a:blip r:embed="rId8">
            <a:alphaModFix/>
          </a:blip>
          <a:srcRect/>
          <a:stretch/>
        </p:blipFill>
        <p:spPr>
          <a:xfrm>
            <a:off x="7405375" y="6350767"/>
            <a:ext cx="371401" cy="3714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8"/>
        <p:cNvGrpSpPr/>
        <p:nvPr/>
      </p:nvGrpSpPr>
      <p:grpSpPr>
        <a:xfrm>
          <a:off x="0" y="0"/>
          <a:ext cx="0" cy="0"/>
          <a:chOff x="0" y="0"/>
          <a:chExt cx="0" cy="0"/>
        </a:xfrm>
      </p:grpSpPr>
      <p:sp>
        <p:nvSpPr>
          <p:cNvPr id="119" name="Google Shape;119;ge339b76e00_0_27"/>
          <p:cNvSpPr/>
          <p:nvPr/>
        </p:nvSpPr>
        <p:spPr>
          <a:xfrm>
            <a:off x="5020557" y="6454533"/>
            <a:ext cx="3411300" cy="23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2"/>
        <p:cNvGrpSpPr/>
        <p:nvPr/>
      </p:nvGrpSpPr>
      <p:grpSpPr>
        <a:xfrm>
          <a:off x="0" y="0"/>
          <a:ext cx="0" cy="0"/>
          <a:chOff x="0" y="0"/>
          <a:chExt cx="0" cy="0"/>
        </a:xfrm>
      </p:grpSpPr>
      <p:sp>
        <p:nvSpPr>
          <p:cNvPr id="213" name="Google Shape;213;ge2286a765b_0_2970"/>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 name="Google Shape;214;ge2286a765b_0_2970"/>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9250" algn="l">
              <a:lnSpc>
                <a:spcPct val="115000"/>
              </a:lnSpc>
              <a:spcBef>
                <a:spcPts val="0"/>
              </a:spcBef>
              <a:spcAft>
                <a:spcPts val="0"/>
              </a:spcAft>
              <a:buSzPts val="19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215" name="Google Shape;215;ge2286a765b_0_297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350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1"/>
        <p:cNvGrpSpPr/>
        <p:nvPr/>
      </p:nvGrpSpPr>
      <p:grpSpPr>
        <a:xfrm>
          <a:off x="0" y="0"/>
          <a:ext cx="0" cy="0"/>
          <a:chOff x="0" y="0"/>
          <a:chExt cx="0" cy="0"/>
        </a:xfrm>
      </p:grpSpPr>
      <p:sp>
        <p:nvSpPr>
          <p:cNvPr id="22" name="Google Shape;22;ge68d92fb21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e68d92fb21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e68d92fb21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5" name="Google Shape;25;ge68d92fb21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6" name="Google Shape;26;ge68d92fb21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gb7ff79a52d_0_4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b7ff79a52d_0_4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gb7ff79a52d_0_4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b7ff79a52d_0_4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b7ff79a52d_0_4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gb7ff79a52d_0_44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b7ff79a52d_0_44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gb7ff79a52d_0_4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b7ff79a52d_0_4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b7ff79a52d_0_4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4"/>
        <p:cNvGrpSpPr/>
        <p:nvPr/>
      </p:nvGrpSpPr>
      <p:grpSpPr>
        <a:xfrm>
          <a:off x="0" y="0"/>
          <a:ext cx="0" cy="0"/>
          <a:chOff x="0" y="0"/>
          <a:chExt cx="0" cy="0"/>
        </a:xfrm>
      </p:grpSpPr>
      <p:sp>
        <p:nvSpPr>
          <p:cNvPr id="55" name="Google Shape;55;ge68d92fb21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ge68d92fb21_0_3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 name="Google Shape;57;ge68d92fb21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58" name="Google Shape;58;ge68d92fb21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59" name="Google Shape;59;ge68d92fb21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gb7ff79a52d_0_4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b7ff79a52d_0_46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gb7ff79a52d_0_46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b7ff79a52d_0_4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b7ff79a52d_0_4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b7ff79a52d_0_4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gb7ff79a52d_0_46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b7ff79a52d_0_46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gb7ff79a52d_0_46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b7ff79a52d_0_46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gb7ff79a52d_0_46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gb7ff79a52d_0_4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b7ff79a52d_0_4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b7ff79a52d_0_4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gb7ff79a52d_0_4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b7ff79a52d_0_4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b7ff79a52d_0_4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b7ff79a52d_0_4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gb7ff79a52d_0_48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b7ff79a52d_0_48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gb7ff79a52d_0_48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gb7ff79a52d_0_4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b7ff79a52d_0_4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b7ff79a52d_0_4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b7ff79a52d_0_4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b7ff79a52d_0_4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b7ff79a52d_0_4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b7ff79a52d_0_4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gb7ff79a52d_0_4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40.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41.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8.png"/><Relationship Id="rId21" Type="http://schemas.openxmlformats.org/officeDocument/2006/relationships/image" Target="../media/image49.sv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notesSlide" Target="../notesSlides/notesSlide17.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sv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52.png"/><Relationship Id="rId5" Type="http://schemas.openxmlformats.org/officeDocument/2006/relationships/image" Target="../media/image10.pn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56.png"/><Relationship Id="rId10" Type="http://schemas.openxmlformats.org/officeDocument/2006/relationships/image" Target="../media/image15.png"/><Relationship Id="rId19" Type="http://schemas.openxmlformats.org/officeDocument/2006/relationships/image" Target="../media/image47.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sv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www.bbc.com/beyondfakenews/what-is-fake-news/"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7.jp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8.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DEDEE"/>
        </a:solidFill>
        <a:effectLst/>
      </p:bgPr>
    </p:bg>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a:cxnSpLocks/>
          </p:cNvCxnSpPr>
          <p:nvPr/>
        </p:nvCxnSpPr>
        <p:spPr>
          <a:xfrm>
            <a:off x="2639961" y="5781368"/>
            <a:ext cx="846128"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336746"/>
            <a:ext cx="6422632" cy="1504738"/>
          </a:xfrm>
          <a:prstGeom prst="rect">
            <a:avLst/>
          </a:prstGeom>
          <a:noFill/>
          <a:ln>
            <a:noFill/>
          </a:ln>
        </p:spPr>
        <p:txBody>
          <a:bodyPr spcFirstLastPara="1" wrap="square" lIns="91425" tIns="45700" rIns="91425" bIns="45700" anchor="t" anchorCtr="0">
            <a:noAutofit/>
          </a:bodyPr>
          <a:lstStyle/>
          <a:p>
            <a:pPr lvl="0">
              <a:buClr>
                <a:schemeClr val="dk1"/>
              </a:buClr>
              <a:buSzPts val="1500"/>
            </a:pPr>
            <a:r>
              <a:rPr lang="en-GB" sz="3600" b="1" dirty="0">
                <a:solidFill>
                  <a:schemeClr val="dk1"/>
                </a:solidFill>
              </a:rPr>
              <a:t>Digital skills for life</a:t>
            </a:r>
          </a:p>
          <a:p>
            <a:pPr lvl="0">
              <a:buClr>
                <a:schemeClr val="dk1"/>
              </a:buClr>
              <a:buSzPts val="1500"/>
            </a:pPr>
            <a:endParaRPr lang="en-GB" sz="1200" b="1" dirty="0">
              <a:solidFill>
                <a:schemeClr val="dk1"/>
              </a:solidFill>
            </a:endParaRPr>
          </a:p>
          <a:p>
            <a:pPr lvl="0">
              <a:buClr>
                <a:schemeClr val="dk1"/>
              </a:buClr>
              <a:buSzPts val="1500"/>
            </a:pPr>
            <a:r>
              <a:rPr lang="en-GB" sz="3600" b="1" dirty="0">
                <a:solidFill>
                  <a:schemeClr val="dk1"/>
                </a:solidFill>
              </a:rPr>
              <a:t>Classroom resources</a:t>
            </a:r>
          </a:p>
          <a:p>
            <a:pPr marL="0" marR="0" lvl="0" indent="0" algn="l" rtl="0">
              <a:lnSpc>
                <a:spcPct val="100000"/>
              </a:lnSpc>
              <a:spcBef>
                <a:spcPts val="0"/>
              </a:spcBef>
              <a:spcAft>
                <a:spcPts val="0"/>
              </a:spcAft>
              <a:buClr>
                <a:schemeClr val="dk1"/>
              </a:buClr>
              <a:buSzPts val="1500"/>
              <a:buFont typeface="Arial"/>
              <a:buNone/>
            </a:pPr>
            <a:endParaRPr lang="en-GB" sz="3600" b="1" dirty="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Module 1 </a:t>
            </a: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Introduction to ‘Fake News’</a:t>
            </a:r>
            <a:endParaRPr sz="35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ge67a4de440_0_305"/>
          <p:cNvSpPr txBox="1">
            <a:spLocks noGrp="1"/>
          </p:cNvSpPr>
          <p:nvPr>
            <p:ph type="title"/>
          </p:nvPr>
        </p:nvSpPr>
        <p:spPr>
          <a:xfrm>
            <a:off x="5859171" y="1435909"/>
            <a:ext cx="5955299" cy="31798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r>
              <a:rPr lang="en-GB" sz="3200" dirty="0">
                <a:latin typeface="Arial"/>
                <a:ea typeface="Arial"/>
                <a:cs typeface="Arial"/>
                <a:sym typeface="Arial"/>
              </a:rPr>
              <a:t>This is a real image of a sick lion in an Israeli zoo, who underwent a scan in 2005</a:t>
            </a:r>
            <a:endParaRPr sz="3200" dirty="0">
              <a:latin typeface="Arial"/>
              <a:ea typeface="Arial"/>
              <a:cs typeface="Arial"/>
              <a:sym typeface="Arial"/>
            </a:endParaRPr>
          </a:p>
        </p:txBody>
      </p:sp>
      <p:grpSp>
        <p:nvGrpSpPr>
          <p:cNvPr id="1248" name="Google Shape;1248;ge67a4de440_0_305"/>
          <p:cNvGrpSpPr/>
          <p:nvPr/>
        </p:nvGrpSpPr>
        <p:grpSpPr>
          <a:xfrm>
            <a:off x="374053" y="197901"/>
            <a:ext cx="2762714" cy="506223"/>
            <a:chOff x="6676223" y="232242"/>
            <a:chExt cx="5133247" cy="940585"/>
          </a:xfrm>
        </p:grpSpPr>
        <p:grpSp>
          <p:nvGrpSpPr>
            <p:cNvPr id="1249" name="Google Shape;1249;ge67a4de440_0_305"/>
            <p:cNvGrpSpPr/>
            <p:nvPr/>
          </p:nvGrpSpPr>
          <p:grpSpPr>
            <a:xfrm>
              <a:off x="10456026" y="522865"/>
              <a:ext cx="1353444" cy="504583"/>
              <a:chOff x="10456026" y="522865"/>
              <a:chExt cx="1353444" cy="504583"/>
            </a:xfrm>
          </p:grpSpPr>
          <p:grpSp>
            <p:nvGrpSpPr>
              <p:cNvPr id="1250" name="Google Shape;1250;ge67a4de440_0_305"/>
              <p:cNvGrpSpPr/>
              <p:nvPr/>
            </p:nvGrpSpPr>
            <p:grpSpPr>
              <a:xfrm>
                <a:off x="11314887" y="522865"/>
                <a:ext cx="494509" cy="320473"/>
                <a:chOff x="9108110" y="975804"/>
                <a:chExt cx="894715" cy="579831"/>
              </a:xfrm>
            </p:grpSpPr>
            <p:sp>
              <p:nvSpPr>
                <p:cNvPr id="1251" name="Google Shape;1251;ge67a4de440_0_305"/>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2" name="Google Shape;1252;ge67a4de440_0_305"/>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3" name="Google Shape;1253;ge67a4de440_0_305"/>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4" name="Google Shape;1254;ge67a4de440_0_305"/>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5" name="Google Shape;1255;ge67a4de440_0_305"/>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6" name="Google Shape;1256;ge67a4de440_0_305"/>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7" name="Google Shape;1257;ge67a4de440_0_305"/>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8" name="Google Shape;1258;ge67a4de440_0_305"/>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9" name="Google Shape;1259;ge67a4de440_0_305"/>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60" name="Google Shape;1260;ge67a4de440_0_305"/>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1" name="Google Shape;1261;ge67a4de440_0_305"/>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62" name="Google Shape;1262;ge67a4de440_0_305"/>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3" name="Google Shape;1263;ge67a4de440_0_305"/>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64" name="Google Shape;1264;ge67a4de440_0_305"/>
            <p:cNvGrpSpPr/>
            <p:nvPr/>
          </p:nvGrpSpPr>
          <p:grpSpPr>
            <a:xfrm>
              <a:off x="6676223" y="232242"/>
              <a:ext cx="959888" cy="940585"/>
              <a:chOff x="715379" y="449977"/>
              <a:chExt cx="1736725" cy="1701800"/>
            </a:xfrm>
          </p:grpSpPr>
          <p:sp>
            <p:nvSpPr>
              <p:cNvPr id="1265" name="Google Shape;1265;ge67a4de440_0_305"/>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6" name="Google Shape;1266;ge67a4de440_0_305"/>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7" name="Google Shape;1267;ge67a4de440_0_305"/>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8" name="Google Shape;1268;ge67a4de440_0_305"/>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9" name="Google Shape;1269;ge67a4de440_0_305"/>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0" name="Google Shape;1270;ge67a4de440_0_305"/>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1" name="Google Shape;1271;ge67a4de440_0_305"/>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2" name="Google Shape;1272;ge67a4de440_0_305"/>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3" name="Google Shape;1273;ge67a4de440_0_305"/>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4" name="Google Shape;1274;ge67a4de440_0_305"/>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5" name="Google Shape;1275;ge67a4de440_0_305"/>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6" name="Google Shape;1276;ge67a4de440_0_305"/>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7" name="Google Shape;1277;ge67a4de440_0_305"/>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8" name="Google Shape;1278;ge67a4de440_0_305"/>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9" name="Google Shape;1279;ge67a4de440_0_305"/>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0" name="Google Shape;1280;ge67a4de440_0_305"/>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281" name="Google Shape;1281;ge67a4de440_0_305"/>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282" name="Google Shape;1282;ge67a4de440_0_305"/>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283" name="Google Shape;1283;ge67a4de440_0_305"/>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1284" name="Google Shape;1284;ge67a4de440_0_305"/>
          <p:cNvPicPr preferRelativeResize="0"/>
          <p:nvPr/>
        </p:nvPicPr>
        <p:blipFill rotWithShape="1">
          <a:blip r:embed="rId14">
            <a:alphaModFix/>
          </a:blip>
          <a:srcRect/>
          <a:stretch/>
        </p:blipFill>
        <p:spPr>
          <a:xfrm>
            <a:off x="7757603" y="3885868"/>
            <a:ext cx="1318986" cy="1459850"/>
          </a:xfrm>
          <a:prstGeom prst="rect">
            <a:avLst/>
          </a:prstGeom>
          <a:noFill/>
          <a:ln>
            <a:noFill/>
          </a:ln>
        </p:spPr>
      </p:pic>
      <p:pic>
        <p:nvPicPr>
          <p:cNvPr id="1285" name="Google Shape;1285;ge67a4de440_0_305"/>
          <p:cNvPicPr preferRelativeResize="0"/>
          <p:nvPr/>
        </p:nvPicPr>
        <p:blipFill rotWithShape="1">
          <a:blip r:embed="rId15">
            <a:alphaModFix/>
          </a:blip>
          <a:srcRect l="24197" t="18856" r="41598" b="7296"/>
          <a:stretch/>
        </p:blipFill>
        <p:spPr>
          <a:xfrm>
            <a:off x="446145" y="1122140"/>
            <a:ext cx="4276586" cy="5191172"/>
          </a:xfrm>
          <a:prstGeom prst="rect">
            <a:avLst/>
          </a:prstGeom>
          <a:noFill/>
          <a:ln>
            <a:noFill/>
          </a:ln>
        </p:spPr>
      </p:pic>
      <p:sp>
        <p:nvSpPr>
          <p:cNvPr id="1286" name="Google Shape;1286;ge67a4de440_0_305"/>
          <p:cNvSpPr txBox="1"/>
          <p:nvPr/>
        </p:nvSpPr>
        <p:spPr>
          <a:xfrm>
            <a:off x="416873" y="6393235"/>
            <a:ext cx="44021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Image from: The Koret School of Veterinary Medicine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204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ge2286a765b_0_1282"/>
          <p:cNvSpPr txBox="1">
            <a:spLocks noGrp="1"/>
          </p:cNvSpPr>
          <p:nvPr>
            <p:ph type="title"/>
          </p:nvPr>
        </p:nvSpPr>
        <p:spPr>
          <a:xfrm>
            <a:off x="744549" y="3132524"/>
            <a:ext cx="10515600" cy="8028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GB" sz="4800" dirty="0">
                <a:latin typeface="Arial"/>
                <a:ea typeface="Arial"/>
                <a:cs typeface="Arial"/>
                <a:sym typeface="Arial"/>
              </a:rPr>
              <a:t>What was </a:t>
            </a:r>
            <a:r>
              <a:rPr lang="en-GB" sz="4800" dirty="0"/>
              <a:t>y</a:t>
            </a:r>
            <a:r>
              <a:rPr lang="en-GB" sz="4800" dirty="0">
                <a:latin typeface="Arial"/>
                <a:ea typeface="Arial"/>
                <a:cs typeface="Arial"/>
                <a:sym typeface="Arial"/>
              </a:rPr>
              <a:t>our </a:t>
            </a:r>
            <a:r>
              <a:rPr lang="en-GB" sz="4800" dirty="0"/>
              <a:t>s</a:t>
            </a:r>
            <a:r>
              <a:rPr lang="en-GB" sz="4800" dirty="0">
                <a:latin typeface="Arial"/>
                <a:ea typeface="Arial"/>
                <a:cs typeface="Arial"/>
                <a:sym typeface="Arial"/>
              </a:rPr>
              <a:t>core?</a:t>
            </a:r>
            <a:endParaRPr sz="4800" dirty="0">
              <a:latin typeface="Arial"/>
              <a:ea typeface="Arial"/>
              <a:cs typeface="Arial"/>
              <a:sym typeface="Arial"/>
            </a:endParaRPr>
          </a:p>
        </p:txBody>
      </p:sp>
      <p:grpSp>
        <p:nvGrpSpPr>
          <p:cNvPr id="1297" name="Google Shape;1297;ge2286a765b_0_1282"/>
          <p:cNvGrpSpPr/>
          <p:nvPr/>
        </p:nvGrpSpPr>
        <p:grpSpPr>
          <a:xfrm>
            <a:off x="374151" y="197905"/>
            <a:ext cx="2762789" cy="506237"/>
            <a:chOff x="6676223" y="232242"/>
            <a:chExt cx="5133247" cy="940585"/>
          </a:xfrm>
        </p:grpSpPr>
        <p:grpSp>
          <p:nvGrpSpPr>
            <p:cNvPr id="1298" name="Google Shape;1298;ge2286a765b_0_1282"/>
            <p:cNvGrpSpPr/>
            <p:nvPr/>
          </p:nvGrpSpPr>
          <p:grpSpPr>
            <a:xfrm>
              <a:off x="10456026" y="522867"/>
              <a:ext cx="1353444" cy="504581"/>
              <a:chOff x="10456026" y="522867"/>
              <a:chExt cx="1353444" cy="504581"/>
            </a:xfrm>
          </p:grpSpPr>
          <p:grpSp>
            <p:nvGrpSpPr>
              <p:cNvPr id="1299" name="Google Shape;1299;ge2286a765b_0_1282"/>
              <p:cNvGrpSpPr/>
              <p:nvPr/>
            </p:nvGrpSpPr>
            <p:grpSpPr>
              <a:xfrm>
                <a:off x="11314887" y="522867"/>
                <a:ext cx="494509" cy="320473"/>
                <a:chOff x="9108110" y="975804"/>
                <a:chExt cx="894715" cy="579831"/>
              </a:xfrm>
            </p:grpSpPr>
            <p:sp>
              <p:nvSpPr>
                <p:cNvPr id="1300" name="Google Shape;1300;ge2286a765b_0_128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1" name="Google Shape;1301;ge2286a765b_0_128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2" name="Google Shape;1302;ge2286a765b_0_128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3" name="Google Shape;1303;ge2286a765b_0_128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4" name="Google Shape;1304;ge2286a765b_0_128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5" name="Google Shape;1305;ge2286a765b_0_128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6" name="Google Shape;1306;ge2286a765b_0_128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7" name="Google Shape;1307;ge2286a765b_0_128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8" name="Google Shape;1308;ge2286a765b_0_128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09" name="Google Shape;1309;ge2286a765b_0_128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0" name="Google Shape;1310;ge2286a765b_0_128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11" name="Google Shape;1311;ge2286a765b_0_128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2" name="Google Shape;1312;ge2286a765b_0_128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13" name="Google Shape;1313;ge2286a765b_0_1282"/>
            <p:cNvGrpSpPr/>
            <p:nvPr/>
          </p:nvGrpSpPr>
          <p:grpSpPr>
            <a:xfrm>
              <a:off x="6676223" y="232242"/>
              <a:ext cx="959888" cy="940585"/>
              <a:chOff x="715379" y="449977"/>
              <a:chExt cx="1736725" cy="1701800"/>
            </a:xfrm>
          </p:grpSpPr>
          <p:sp>
            <p:nvSpPr>
              <p:cNvPr id="1314" name="Google Shape;1314;ge2286a765b_0_128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5" name="Google Shape;1315;ge2286a765b_0_128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6" name="Google Shape;1316;ge2286a765b_0_128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7" name="Google Shape;1317;ge2286a765b_0_128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8" name="Google Shape;1318;ge2286a765b_0_128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9" name="Google Shape;1319;ge2286a765b_0_128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0" name="Google Shape;1320;ge2286a765b_0_128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1" name="Google Shape;1321;ge2286a765b_0_128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2" name="Google Shape;1322;ge2286a765b_0_128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3" name="Google Shape;1323;ge2286a765b_0_128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4" name="Google Shape;1324;ge2286a765b_0_128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5" name="Google Shape;1325;ge2286a765b_0_128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6" name="Google Shape;1326;ge2286a765b_0_128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7" name="Google Shape;1327;ge2286a765b_0_128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8" name="Google Shape;1328;ge2286a765b_0_128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9" name="Google Shape;1329;ge2286a765b_0_128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30" name="Google Shape;1330;ge2286a765b_0_128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31" name="Google Shape;1331;ge2286a765b_0_1282"/>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1332" name="Google Shape;1332;ge2286a765b_0_1282"/>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spTree>
    <p:extLst>
      <p:ext uri="{BB962C8B-B14F-4D97-AF65-F5344CB8AC3E}">
        <p14:creationId xmlns:p14="http://schemas.microsoft.com/office/powerpoint/2010/main" val="165322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3"/>
        <p:cNvGrpSpPr/>
        <p:nvPr/>
      </p:nvGrpSpPr>
      <p:grpSpPr>
        <a:xfrm>
          <a:off x="0" y="0"/>
          <a:ext cx="0" cy="0"/>
          <a:chOff x="0" y="0"/>
          <a:chExt cx="0" cy="0"/>
        </a:xfrm>
      </p:grpSpPr>
      <p:sp>
        <p:nvSpPr>
          <p:cNvPr id="2564" name="Google Shape;2564;ge2286a765b_0_1389"/>
          <p:cNvSpPr txBox="1">
            <a:spLocks noGrp="1"/>
          </p:cNvSpPr>
          <p:nvPr>
            <p:ph type="body" idx="1"/>
          </p:nvPr>
        </p:nvSpPr>
        <p:spPr>
          <a:xfrm>
            <a:off x="6304096" y="3120025"/>
            <a:ext cx="5746777" cy="2523982"/>
          </a:xfrm>
          <a:prstGeom prst="rect">
            <a:avLst/>
          </a:prstGeom>
          <a:noFill/>
          <a:ln>
            <a:noFill/>
          </a:ln>
        </p:spPr>
        <p:txBody>
          <a:bodyPr spcFirstLastPara="1" wrap="square" lIns="121900" tIns="121900" rIns="121900" bIns="121900" anchor="t" anchorCtr="0">
            <a:noAutofit/>
          </a:bodyPr>
          <a:lstStyle/>
          <a:p>
            <a:pPr marL="342900" lvl="0" indent="-342900" algn="l" rtl="0">
              <a:lnSpc>
                <a:spcPct val="100000"/>
              </a:lnSpc>
              <a:spcBef>
                <a:spcPts val="1600"/>
              </a:spcBef>
              <a:spcAft>
                <a:spcPts val="0"/>
              </a:spcAft>
              <a:buClr>
                <a:schemeClr val="dk1"/>
              </a:buClr>
              <a:buSzPts val="1100"/>
              <a:buChar char="●"/>
            </a:pPr>
            <a:r>
              <a:rPr lang="en-GB" sz="2700" dirty="0">
                <a:solidFill>
                  <a:schemeClr val="dk1"/>
                </a:solidFill>
                <a:latin typeface="Arial"/>
                <a:ea typeface="Arial"/>
                <a:cs typeface="Arial"/>
                <a:sym typeface="Arial"/>
              </a:rPr>
              <a:t>Do you know what ‘fake news’ is?</a:t>
            </a:r>
            <a:endParaRPr sz="2700" dirty="0">
              <a:solidFill>
                <a:schemeClr val="dk1"/>
              </a:solidFill>
              <a:latin typeface="Arial"/>
              <a:ea typeface="Arial"/>
              <a:cs typeface="Arial"/>
              <a:sym typeface="Arial"/>
            </a:endParaRPr>
          </a:p>
          <a:p>
            <a:pPr marL="342900" lvl="0" indent="-342900" algn="l" rtl="0">
              <a:lnSpc>
                <a:spcPct val="100000"/>
              </a:lnSpc>
              <a:spcBef>
                <a:spcPts val="1600"/>
              </a:spcBef>
              <a:spcAft>
                <a:spcPts val="0"/>
              </a:spcAft>
              <a:buClr>
                <a:schemeClr val="dk1"/>
              </a:buClr>
              <a:buSzPts val="1100"/>
              <a:buChar char="●"/>
            </a:pPr>
            <a:r>
              <a:rPr lang="en-GB" sz="2700" dirty="0">
                <a:solidFill>
                  <a:schemeClr val="dk1"/>
                </a:solidFill>
                <a:latin typeface="Arial"/>
                <a:ea typeface="Arial"/>
                <a:cs typeface="Arial"/>
                <a:sym typeface="Arial"/>
              </a:rPr>
              <a:t>Did you ever fall for ‘fake news’?</a:t>
            </a:r>
            <a:endParaRPr sz="2700" dirty="0">
              <a:solidFill>
                <a:schemeClr val="dk1"/>
              </a:solidFill>
              <a:latin typeface="Arial"/>
              <a:ea typeface="Arial"/>
              <a:cs typeface="Arial"/>
              <a:sym typeface="Arial"/>
            </a:endParaRPr>
          </a:p>
          <a:p>
            <a:pPr marL="342900" lvl="0" indent="-342900" algn="l" rtl="0">
              <a:lnSpc>
                <a:spcPct val="100000"/>
              </a:lnSpc>
              <a:spcBef>
                <a:spcPts val="1600"/>
              </a:spcBef>
              <a:spcAft>
                <a:spcPts val="0"/>
              </a:spcAft>
              <a:buClr>
                <a:schemeClr val="dk1"/>
              </a:buClr>
              <a:buSzPts val="1100"/>
              <a:buChar char="●"/>
            </a:pPr>
            <a:r>
              <a:rPr lang="en-GB" sz="2700" dirty="0">
                <a:solidFill>
                  <a:schemeClr val="dk1"/>
                </a:solidFill>
                <a:latin typeface="Arial"/>
                <a:ea typeface="Arial"/>
                <a:cs typeface="Arial"/>
                <a:sym typeface="Arial"/>
              </a:rPr>
              <a:t>What did you do with it? </a:t>
            </a:r>
            <a:endParaRPr sz="2700" dirty="0">
              <a:solidFill>
                <a:schemeClr val="dk1"/>
              </a:solidFill>
              <a:latin typeface="Arial"/>
              <a:ea typeface="Arial"/>
              <a:cs typeface="Arial"/>
              <a:sym typeface="Arial"/>
            </a:endParaRPr>
          </a:p>
        </p:txBody>
      </p:sp>
      <p:sp>
        <p:nvSpPr>
          <p:cNvPr id="2565" name="Google Shape;2565;ge2286a765b_0_1389"/>
          <p:cNvSpPr txBox="1">
            <a:spLocks noGrp="1"/>
          </p:cNvSpPr>
          <p:nvPr>
            <p:ph type="title"/>
          </p:nvPr>
        </p:nvSpPr>
        <p:spPr>
          <a:xfrm>
            <a:off x="6158783" y="1674346"/>
            <a:ext cx="6059700" cy="1264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1600"/>
              </a:spcBef>
              <a:spcAft>
                <a:spcPts val="1600"/>
              </a:spcAft>
              <a:buSzPts val="1100"/>
              <a:buNone/>
            </a:pPr>
            <a:r>
              <a:rPr lang="en-GB" sz="3200" dirty="0"/>
              <a:t>So w</a:t>
            </a:r>
            <a:r>
              <a:rPr lang="en-GB" sz="3200" dirty="0">
                <a:latin typeface="Arial"/>
                <a:ea typeface="Arial"/>
                <a:cs typeface="Arial"/>
                <a:sym typeface="Arial"/>
              </a:rPr>
              <a:t>hat exactly is ‘fake news’?</a:t>
            </a:r>
            <a:endParaRPr sz="3200" dirty="0">
              <a:latin typeface="Arial"/>
              <a:ea typeface="Arial"/>
              <a:cs typeface="Arial"/>
              <a:sym typeface="Arial"/>
            </a:endParaRPr>
          </a:p>
        </p:txBody>
      </p:sp>
      <p:pic>
        <p:nvPicPr>
          <p:cNvPr id="2566" name="Google Shape;2566;ge2286a765b_0_1389"/>
          <p:cNvPicPr preferRelativeResize="0"/>
          <p:nvPr/>
        </p:nvPicPr>
        <p:blipFill rotWithShape="1">
          <a:blip r:embed="rId3">
            <a:alphaModFix/>
          </a:blip>
          <a:srcRect t="4587"/>
          <a:stretch/>
        </p:blipFill>
        <p:spPr>
          <a:xfrm>
            <a:off x="463324" y="1940919"/>
            <a:ext cx="5385434" cy="3703087"/>
          </a:xfrm>
          <a:prstGeom prst="rect">
            <a:avLst/>
          </a:prstGeom>
          <a:noFill/>
          <a:ln>
            <a:noFill/>
          </a:ln>
        </p:spPr>
      </p:pic>
      <p:grpSp>
        <p:nvGrpSpPr>
          <p:cNvPr id="2567" name="Google Shape;2567;ge2286a765b_0_1389"/>
          <p:cNvGrpSpPr/>
          <p:nvPr/>
        </p:nvGrpSpPr>
        <p:grpSpPr>
          <a:xfrm>
            <a:off x="374151" y="197905"/>
            <a:ext cx="2781890" cy="765131"/>
            <a:chOff x="374151" y="197905"/>
            <a:chExt cx="2781890" cy="765131"/>
          </a:xfrm>
        </p:grpSpPr>
        <p:grpSp>
          <p:nvGrpSpPr>
            <p:cNvPr id="2568" name="Google Shape;2568;ge2286a765b_0_1389"/>
            <p:cNvGrpSpPr/>
            <p:nvPr/>
          </p:nvGrpSpPr>
          <p:grpSpPr>
            <a:xfrm>
              <a:off x="374151" y="197905"/>
              <a:ext cx="2762789" cy="506237"/>
              <a:chOff x="6676223" y="232242"/>
              <a:chExt cx="5133247" cy="940585"/>
            </a:xfrm>
          </p:grpSpPr>
          <p:grpSp>
            <p:nvGrpSpPr>
              <p:cNvPr id="2569" name="Google Shape;2569;ge2286a765b_0_1389"/>
              <p:cNvGrpSpPr/>
              <p:nvPr/>
            </p:nvGrpSpPr>
            <p:grpSpPr>
              <a:xfrm>
                <a:off x="10456026" y="522867"/>
                <a:ext cx="1353444" cy="504581"/>
                <a:chOff x="10456026" y="522867"/>
                <a:chExt cx="1353444" cy="504581"/>
              </a:xfrm>
            </p:grpSpPr>
            <p:grpSp>
              <p:nvGrpSpPr>
                <p:cNvPr id="2570" name="Google Shape;2570;ge2286a765b_0_1389"/>
                <p:cNvGrpSpPr/>
                <p:nvPr/>
              </p:nvGrpSpPr>
              <p:grpSpPr>
                <a:xfrm>
                  <a:off x="11314887" y="522867"/>
                  <a:ext cx="494509" cy="320473"/>
                  <a:chOff x="9108110" y="975804"/>
                  <a:chExt cx="894715" cy="579831"/>
                </a:xfrm>
              </p:grpSpPr>
              <p:sp>
                <p:nvSpPr>
                  <p:cNvPr id="2571" name="Google Shape;2571;ge2286a765b_0_1389"/>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2" name="Google Shape;2572;ge2286a765b_0_1389"/>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3" name="Google Shape;2573;ge2286a765b_0_1389"/>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4" name="Google Shape;2574;ge2286a765b_0_1389"/>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5" name="Google Shape;2575;ge2286a765b_0_1389"/>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6" name="Google Shape;2576;ge2286a765b_0_1389"/>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7" name="Google Shape;2577;ge2286a765b_0_1389"/>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8" name="Google Shape;2578;ge2286a765b_0_1389"/>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9" name="Google Shape;2579;ge2286a765b_0_1389"/>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80" name="Google Shape;2580;ge2286a765b_0_1389"/>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1" name="Google Shape;2581;ge2286a765b_0_1389"/>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82" name="Google Shape;2582;ge2286a765b_0_1389"/>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3" name="Google Shape;2583;ge2286a765b_0_1389"/>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84" name="Google Shape;2584;ge2286a765b_0_1389"/>
              <p:cNvGrpSpPr/>
              <p:nvPr/>
            </p:nvGrpSpPr>
            <p:grpSpPr>
              <a:xfrm>
                <a:off x="6676223" y="232242"/>
                <a:ext cx="959888" cy="940585"/>
                <a:chOff x="715379" y="449977"/>
                <a:chExt cx="1736725" cy="1701800"/>
              </a:xfrm>
            </p:grpSpPr>
            <p:sp>
              <p:nvSpPr>
                <p:cNvPr id="2585" name="Google Shape;2585;ge2286a765b_0_1389"/>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6" name="Google Shape;2586;ge2286a765b_0_1389"/>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7" name="Google Shape;2587;ge2286a765b_0_1389"/>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8" name="Google Shape;2588;ge2286a765b_0_1389"/>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9" name="Google Shape;2589;ge2286a765b_0_1389"/>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0" name="Google Shape;2590;ge2286a765b_0_1389"/>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1" name="Google Shape;2591;ge2286a765b_0_1389"/>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2" name="Google Shape;2592;ge2286a765b_0_1389"/>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3" name="Google Shape;2593;ge2286a765b_0_1389"/>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4" name="Google Shape;2594;ge2286a765b_0_1389"/>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5" name="Google Shape;2595;ge2286a765b_0_1389"/>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6" name="Google Shape;2596;ge2286a765b_0_1389"/>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7" name="Google Shape;2597;ge2286a765b_0_1389"/>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8" name="Google Shape;2598;ge2286a765b_0_1389"/>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9" name="Google Shape;2599;ge2286a765b_0_1389"/>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0" name="Google Shape;2600;ge2286a765b_0_1389"/>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601" name="Google Shape;2601;ge2286a765b_0_1389"/>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2602" name="Google Shape;2602;ge2286a765b_0_1389"/>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2603" name="Google Shape;2603;ge2286a765b_0_1389"/>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cxnSp>
        <p:nvCxnSpPr>
          <p:cNvPr id="2604" name="Google Shape;2604;ge2286a765b_0_1389"/>
          <p:cNvCxnSpPr/>
          <p:nvPr/>
        </p:nvCxnSpPr>
        <p:spPr>
          <a:xfrm>
            <a:off x="6315244" y="2939146"/>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ge254166ccf_0_90"/>
          <p:cNvSpPr txBox="1"/>
          <p:nvPr/>
        </p:nvSpPr>
        <p:spPr>
          <a:xfrm>
            <a:off x="1770343" y="1945021"/>
            <a:ext cx="88470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320"/>
              <a:buFont typeface="Arial"/>
              <a:buNone/>
            </a:pPr>
            <a:r>
              <a:rPr lang="en-GB" sz="4600" b="0" i="0" u="none" strike="noStrike" cap="none">
                <a:solidFill>
                  <a:schemeClr val="dk1"/>
                </a:solidFill>
                <a:latin typeface="Arial"/>
                <a:ea typeface="Arial"/>
                <a:cs typeface="Arial"/>
                <a:sym typeface="Arial"/>
              </a:rPr>
              <a:t>Misinformation </a:t>
            </a:r>
            <a:endParaRPr sz="4600" b="0" i="0" u="none" strike="noStrike" cap="none">
              <a:solidFill>
                <a:srgbClr val="000000"/>
              </a:solidFill>
              <a:latin typeface="Arial"/>
              <a:ea typeface="Arial"/>
              <a:cs typeface="Arial"/>
              <a:sym typeface="Arial"/>
            </a:endParaRPr>
          </a:p>
        </p:txBody>
      </p:sp>
      <p:grpSp>
        <p:nvGrpSpPr>
          <p:cNvPr id="2611" name="Google Shape;2611;ge254166ccf_0_90"/>
          <p:cNvGrpSpPr/>
          <p:nvPr/>
        </p:nvGrpSpPr>
        <p:grpSpPr>
          <a:xfrm>
            <a:off x="374151" y="197905"/>
            <a:ext cx="2781890" cy="765131"/>
            <a:chOff x="374151" y="197905"/>
            <a:chExt cx="2781890" cy="765131"/>
          </a:xfrm>
        </p:grpSpPr>
        <p:grpSp>
          <p:nvGrpSpPr>
            <p:cNvPr id="2612" name="Google Shape;2612;ge254166ccf_0_90"/>
            <p:cNvGrpSpPr/>
            <p:nvPr/>
          </p:nvGrpSpPr>
          <p:grpSpPr>
            <a:xfrm>
              <a:off x="374151" y="197905"/>
              <a:ext cx="2762789" cy="506237"/>
              <a:chOff x="6676223" y="232242"/>
              <a:chExt cx="5133247" cy="940585"/>
            </a:xfrm>
          </p:grpSpPr>
          <p:grpSp>
            <p:nvGrpSpPr>
              <p:cNvPr id="2613" name="Google Shape;2613;ge254166ccf_0_90"/>
              <p:cNvGrpSpPr/>
              <p:nvPr/>
            </p:nvGrpSpPr>
            <p:grpSpPr>
              <a:xfrm>
                <a:off x="10456026" y="522867"/>
                <a:ext cx="1353444" cy="504581"/>
                <a:chOff x="10456026" y="522867"/>
                <a:chExt cx="1353444" cy="504581"/>
              </a:xfrm>
            </p:grpSpPr>
            <p:grpSp>
              <p:nvGrpSpPr>
                <p:cNvPr id="2614" name="Google Shape;2614;ge254166ccf_0_90"/>
                <p:cNvGrpSpPr/>
                <p:nvPr/>
              </p:nvGrpSpPr>
              <p:grpSpPr>
                <a:xfrm>
                  <a:off x="11314887" y="522867"/>
                  <a:ext cx="494509" cy="320473"/>
                  <a:chOff x="9108110" y="975804"/>
                  <a:chExt cx="894715" cy="579831"/>
                </a:xfrm>
              </p:grpSpPr>
              <p:sp>
                <p:nvSpPr>
                  <p:cNvPr id="2615" name="Google Shape;2615;ge254166ccf_0_9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6" name="Google Shape;2616;ge254166ccf_0_9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7" name="Google Shape;2617;ge254166ccf_0_9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8" name="Google Shape;2618;ge254166ccf_0_9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9" name="Google Shape;2619;ge254166ccf_0_9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0" name="Google Shape;2620;ge254166ccf_0_9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1" name="Google Shape;2621;ge254166ccf_0_9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2" name="Google Shape;2622;ge254166ccf_0_9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3" name="Google Shape;2623;ge254166ccf_0_9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24" name="Google Shape;2624;ge254166ccf_0_9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5" name="Google Shape;2625;ge254166ccf_0_9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26" name="Google Shape;2626;ge254166ccf_0_9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7" name="Google Shape;2627;ge254166ccf_0_9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28" name="Google Shape;2628;ge254166ccf_0_90"/>
              <p:cNvGrpSpPr/>
              <p:nvPr/>
            </p:nvGrpSpPr>
            <p:grpSpPr>
              <a:xfrm>
                <a:off x="6676223" y="232242"/>
                <a:ext cx="959888" cy="940585"/>
                <a:chOff x="715379" y="449977"/>
                <a:chExt cx="1736725" cy="1701800"/>
              </a:xfrm>
            </p:grpSpPr>
            <p:sp>
              <p:nvSpPr>
                <p:cNvPr id="2629" name="Google Shape;2629;ge254166ccf_0_9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0" name="Google Shape;2630;ge254166ccf_0_9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1" name="Google Shape;2631;ge254166ccf_0_9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2" name="Google Shape;2632;ge254166ccf_0_9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3" name="Google Shape;2633;ge254166ccf_0_9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4" name="Google Shape;2634;ge254166ccf_0_9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5" name="Google Shape;2635;ge254166ccf_0_9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6" name="Google Shape;2636;ge254166ccf_0_9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7" name="Google Shape;2637;ge254166ccf_0_9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8" name="Google Shape;2638;ge254166ccf_0_9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9" name="Google Shape;2639;ge254166ccf_0_9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0" name="Google Shape;2640;ge254166ccf_0_9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1" name="Google Shape;2641;ge254166ccf_0_9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2" name="Google Shape;2642;ge254166ccf_0_9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3" name="Google Shape;2643;ge254166ccf_0_9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4" name="Google Shape;2644;ge254166ccf_0_9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645" name="Google Shape;2645;ge254166ccf_0_9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646" name="Google Shape;2646;ge254166ccf_0_90"/>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2647" name="Google Shape;2647;ge254166ccf_0_90"/>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648" name="Google Shape;2648;ge254166ccf_0_90"/>
          <p:cNvCxnSpPr/>
          <p:nvPr/>
        </p:nvCxnSpPr>
        <p:spPr>
          <a:xfrm>
            <a:off x="5703000" y="4998424"/>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2649" name="Google Shape;2649;ge254166ccf_0_90"/>
          <p:cNvSpPr txBox="1"/>
          <p:nvPr/>
        </p:nvSpPr>
        <p:spPr>
          <a:xfrm>
            <a:off x="1459931" y="2863397"/>
            <a:ext cx="9467700" cy="1978963"/>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1920"/>
              <a:buFont typeface="Arial"/>
              <a:buNone/>
            </a:pPr>
            <a:r>
              <a:rPr lang="en-GB" sz="3020" b="0" i="0" u="none" strike="noStrike" cap="none" dirty="0">
                <a:solidFill>
                  <a:srgbClr val="000000"/>
                </a:solidFill>
                <a:latin typeface="Arial"/>
                <a:ea typeface="Arial"/>
                <a:cs typeface="Arial"/>
                <a:sym typeface="Arial"/>
              </a:rPr>
              <a:t>Misinformation – an umbrella term to describe</a:t>
            </a:r>
            <a:endParaRPr sz="1400" b="0" i="0" u="none" strike="noStrike" cap="none" dirty="0">
              <a:solidFill>
                <a:srgbClr val="000000"/>
              </a:solidFill>
              <a:latin typeface="Arial"/>
              <a:ea typeface="Arial"/>
              <a:cs typeface="Arial"/>
              <a:sym typeface="Arial"/>
            </a:endParaRPr>
          </a:p>
          <a:p>
            <a:pPr lvl="0" algn="ctr">
              <a:buSzPts val="1920"/>
            </a:pPr>
            <a:r>
              <a:rPr lang="en-GB" sz="3020" dirty="0"/>
              <a:t>f</a:t>
            </a:r>
            <a:r>
              <a:rPr lang="en-GB" sz="3020" b="0" i="0" u="none" strike="noStrike" cap="none" dirty="0">
                <a:solidFill>
                  <a:srgbClr val="000000"/>
                </a:solidFill>
                <a:latin typeface="Arial"/>
                <a:ea typeface="Arial"/>
                <a:cs typeface="Arial"/>
                <a:sym typeface="Arial"/>
              </a:rPr>
              <a:t>alse, misleading or out of context material regardless of the motivation behind it.</a:t>
            </a:r>
            <a:br>
              <a:rPr lang="en-GB" sz="3020" b="0" i="0" u="none" strike="noStrike" cap="none" dirty="0">
                <a:solidFill>
                  <a:srgbClr val="000000"/>
                </a:solidFill>
                <a:latin typeface="Arial"/>
                <a:ea typeface="Arial"/>
                <a:cs typeface="Arial"/>
                <a:sym typeface="Arial"/>
              </a:rPr>
            </a:br>
            <a:r>
              <a:rPr lang="en-GB" sz="3020" b="0" i="0" u="none" strike="noStrike" cap="none" dirty="0">
                <a:solidFill>
                  <a:srgbClr val="000000"/>
                </a:solidFill>
                <a:latin typeface="Arial"/>
                <a:ea typeface="Arial"/>
                <a:cs typeface="Arial"/>
                <a:sym typeface="Arial"/>
              </a:rPr>
              <a:t>It can also be described as bad information.</a:t>
            </a:r>
            <a:endParaRPr sz="25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ge254166ccf_0_110"/>
          <p:cNvSpPr txBox="1"/>
          <p:nvPr/>
        </p:nvSpPr>
        <p:spPr>
          <a:xfrm>
            <a:off x="1576008" y="1528937"/>
            <a:ext cx="88470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320"/>
              <a:buFont typeface="Arial"/>
              <a:buNone/>
            </a:pPr>
            <a:r>
              <a:rPr lang="en-GB" sz="4600" b="0" i="0" u="none" strike="noStrike" cap="none" dirty="0">
                <a:solidFill>
                  <a:srgbClr val="000000"/>
                </a:solidFill>
                <a:latin typeface="Arial"/>
                <a:ea typeface="Arial"/>
                <a:cs typeface="Arial"/>
                <a:sym typeface="Arial"/>
              </a:rPr>
              <a:t>Disinformation</a:t>
            </a:r>
            <a:endParaRPr sz="4600" b="0" i="0" u="none" strike="noStrike" cap="none" dirty="0">
              <a:solidFill>
                <a:srgbClr val="000000"/>
              </a:solidFill>
              <a:latin typeface="Arial"/>
              <a:ea typeface="Arial"/>
              <a:cs typeface="Arial"/>
              <a:sym typeface="Arial"/>
            </a:endParaRPr>
          </a:p>
        </p:txBody>
      </p:sp>
      <p:sp>
        <p:nvSpPr>
          <p:cNvPr id="2656" name="Google Shape;2656;ge254166ccf_0_110"/>
          <p:cNvSpPr txBox="1"/>
          <p:nvPr/>
        </p:nvSpPr>
        <p:spPr>
          <a:xfrm>
            <a:off x="994472" y="2466781"/>
            <a:ext cx="10203000" cy="286290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1920"/>
              <a:buFont typeface="Arial"/>
              <a:buNone/>
            </a:pPr>
            <a:r>
              <a:rPr lang="en-GB" sz="3000" b="0" i="0" u="none" strike="noStrike" cap="none" dirty="0">
                <a:solidFill>
                  <a:srgbClr val="000000"/>
                </a:solidFill>
                <a:latin typeface="Arial"/>
                <a:ea typeface="Arial"/>
                <a:cs typeface="Arial"/>
                <a:sym typeface="Arial"/>
              </a:rPr>
              <a:t>Disinformation - a </a:t>
            </a:r>
            <a:r>
              <a:rPr lang="en-GB" sz="3000" b="1" i="0" u="none" strike="noStrike" cap="none" dirty="0">
                <a:solidFill>
                  <a:srgbClr val="000000"/>
                </a:solidFill>
                <a:latin typeface="Arial"/>
                <a:ea typeface="Arial"/>
                <a:cs typeface="Arial"/>
                <a:sym typeface="Arial"/>
              </a:rPr>
              <a:t>deliberate </a:t>
            </a:r>
            <a:r>
              <a:rPr lang="en-GB" sz="3000" b="0" i="0" u="none" strike="noStrike" cap="none" dirty="0">
                <a:solidFill>
                  <a:srgbClr val="000000"/>
                </a:solidFill>
                <a:latin typeface="Arial"/>
                <a:ea typeface="Arial"/>
                <a:cs typeface="Arial"/>
                <a:sym typeface="Arial"/>
              </a:rPr>
              <a:t>attempt to mislead using material that the deceiver knows is untrue.</a:t>
            </a:r>
            <a:endParaRPr sz="3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Arial"/>
                <a:ea typeface="Arial"/>
                <a:cs typeface="Arial"/>
                <a:sym typeface="Arial"/>
              </a:rPr>
              <a:t>Designed to be widely shared</a:t>
            </a:r>
            <a:endParaRPr sz="3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Arial"/>
                <a:ea typeface="Arial"/>
                <a:cs typeface="Arial"/>
                <a:sym typeface="Arial"/>
              </a:rPr>
              <a:t>The purpose is often to persuade people to think</a:t>
            </a:r>
            <a:br>
              <a:rPr lang="en-GB" sz="3000" b="0" i="0" u="none" strike="noStrike" cap="none" dirty="0">
                <a:solidFill>
                  <a:srgbClr val="000000"/>
                </a:solidFill>
                <a:latin typeface="Arial"/>
                <a:ea typeface="Arial"/>
                <a:cs typeface="Arial"/>
                <a:sym typeface="Arial"/>
              </a:rPr>
            </a:br>
            <a:r>
              <a:rPr lang="en-GB" sz="3000" b="0" i="0" u="none" strike="noStrike" cap="none" dirty="0">
                <a:solidFill>
                  <a:srgbClr val="000000"/>
                </a:solidFill>
                <a:latin typeface="Arial"/>
                <a:ea typeface="Arial"/>
                <a:cs typeface="Arial"/>
                <a:sym typeface="Arial"/>
              </a:rPr>
              <a:t>a certain way, vote a certain way, or to make money from advertising each time someone clicks on a story</a:t>
            </a:r>
            <a:endParaRPr sz="3000" b="0" i="0" u="none" strike="noStrike" cap="none" dirty="0">
              <a:solidFill>
                <a:srgbClr val="000000"/>
              </a:solidFill>
              <a:latin typeface="Arial"/>
              <a:ea typeface="Arial"/>
              <a:cs typeface="Arial"/>
              <a:sym typeface="Arial"/>
            </a:endParaRPr>
          </a:p>
        </p:txBody>
      </p:sp>
      <p:grpSp>
        <p:nvGrpSpPr>
          <p:cNvPr id="2657" name="Google Shape;2657;ge254166ccf_0_110"/>
          <p:cNvGrpSpPr/>
          <p:nvPr/>
        </p:nvGrpSpPr>
        <p:grpSpPr>
          <a:xfrm>
            <a:off x="374151" y="197905"/>
            <a:ext cx="2781890" cy="765131"/>
            <a:chOff x="374151" y="197905"/>
            <a:chExt cx="2781890" cy="765131"/>
          </a:xfrm>
        </p:grpSpPr>
        <p:grpSp>
          <p:nvGrpSpPr>
            <p:cNvPr id="2658" name="Google Shape;2658;ge254166ccf_0_110"/>
            <p:cNvGrpSpPr/>
            <p:nvPr/>
          </p:nvGrpSpPr>
          <p:grpSpPr>
            <a:xfrm>
              <a:off x="374151" y="197905"/>
              <a:ext cx="2762789" cy="506237"/>
              <a:chOff x="6676223" y="232242"/>
              <a:chExt cx="5133247" cy="940585"/>
            </a:xfrm>
          </p:grpSpPr>
          <p:grpSp>
            <p:nvGrpSpPr>
              <p:cNvPr id="2659" name="Google Shape;2659;ge254166ccf_0_110"/>
              <p:cNvGrpSpPr/>
              <p:nvPr/>
            </p:nvGrpSpPr>
            <p:grpSpPr>
              <a:xfrm>
                <a:off x="10456026" y="522867"/>
                <a:ext cx="1353444" cy="504581"/>
                <a:chOff x="10456026" y="522867"/>
                <a:chExt cx="1353444" cy="504581"/>
              </a:xfrm>
            </p:grpSpPr>
            <p:grpSp>
              <p:nvGrpSpPr>
                <p:cNvPr id="2660" name="Google Shape;2660;ge254166ccf_0_110"/>
                <p:cNvGrpSpPr/>
                <p:nvPr/>
              </p:nvGrpSpPr>
              <p:grpSpPr>
                <a:xfrm>
                  <a:off x="11314887" y="522867"/>
                  <a:ext cx="494509" cy="320473"/>
                  <a:chOff x="9108110" y="975804"/>
                  <a:chExt cx="894715" cy="579831"/>
                </a:xfrm>
              </p:grpSpPr>
              <p:sp>
                <p:nvSpPr>
                  <p:cNvPr id="2661" name="Google Shape;2661;ge254166ccf_0_11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2" name="Google Shape;2662;ge254166ccf_0_11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3" name="Google Shape;2663;ge254166ccf_0_11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4" name="Google Shape;2664;ge254166ccf_0_11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5" name="Google Shape;2665;ge254166ccf_0_11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6" name="Google Shape;2666;ge254166ccf_0_11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7" name="Google Shape;2667;ge254166ccf_0_11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8" name="Google Shape;2668;ge254166ccf_0_11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9" name="Google Shape;2669;ge254166ccf_0_11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70" name="Google Shape;2670;ge254166ccf_0_11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1" name="Google Shape;2671;ge254166ccf_0_11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72" name="Google Shape;2672;ge254166ccf_0_11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3" name="Google Shape;2673;ge254166ccf_0_11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74" name="Google Shape;2674;ge254166ccf_0_110"/>
              <p:cNvGrpSpPr/>
              <p:nvPr/>
            </p:nvGrpSpPr>
            <p:grpSpPr>
              <a:xfrm>
                <a:off x="6676223" y="232242"/>
                <a:ext cx="959888" cy="940585"/>
                <a:chOff x="715379" y="449977"/>
                <a:chExt cx="1736725" cy="1701800"/>
              </a:xfrm>
            </p:grpSpPr>
            <p:sp>
              <p:nvSpPr>
                <p:cNvPr id="2675" name="Google Shape;2675;ge254166ccf_0_11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6" name="Google Shape;2676;ge254166ccf_0_11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7" name="Google Shape;2677;ge254166ccf_0_11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8" name="Google Shape;2678;ge254166ccf_0_11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9" name="Google Shape;2679;ge254166ccf_0_11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0" name="Google Shape;2680;ge254166ccf_0_11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1" name="Google Shape;2681;ge254166ccf_0_11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2" name="Google Shape;2682;ge254166ccf_0_11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3" name="Google Shape;2683;ge254166ccf_0_11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4" name="Google Shape;2684;ge254166ccf_0_11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5" name="Google Shape;2685;ge254166ccf_0_11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6" name="Google Shape;2686;ge254166ccf_0_11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7" name="Google Shape;2687;ge254166ccf_0_11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8" name="Google Shape;2688;ge254166ccf_0_11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9" name="Google Shape;2689;ge254166ccf_0_11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0" name="Google Shape;2690;ge254166ccf_0_11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691" name="Google Shape;2691;ge254166ccf_0_11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692" name="Google Shape;2692;ge254166ccf_0_110"/>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2693" name="Google Shape;2693;ge254166ccf_0_110"/>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694" name="Google Shape;2694;ge254166ccf_0_110"/>
          <p:cNvCxnSpPr/>
          <p:nvPr/>
        </p:nvCxnSpPr>
        <p:spPr>
          <a:xfrm>
            <a:off x="5703000" y="5522859"/>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9"/>
        <p:cNvGrpSpPr/>
        <p:nvPr/>
      </p:nvGrpSpPr>
      <p:grpSpPr>
        <a:xfrm>
          <a:off x="0" y="0"/>
          <a:ext cx="0" cy="0"/>
          <a:chOff x="0" y="0"/>
          <a:chExt cx="0" cy="0"/>
        </a:xfrm>
      </p:grpSpPr>
      <p:sp>
        <p:nvSpPr>
          <p:cNvPr id="2700" name="Google Shape;2700;ge764ce25ac_0_0"/>
          <p:cNvSpPr txBox="1"/>
          <p:nvPr/>
        </p:nvSpPr>
        <p:spPr>
          <a:xfrm>
            <a:off x="1799287" y="1608119"/>
            <a:ext cx="88470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320"/>
              <a:buFont typeface="Arial"/>
              <a:buNone/>
            </a:pPr>
            <a:r>
              <a:rPr lang="en-GB" sz="4600" i="0" u="none" strike="noStrike" cap="none" dirty="0">
                <a:solidFill>
                  <a:srgbClr val="000000"/>
                </a:solidFill>
                <a:latin typeface="Arial"/>
                <a:ea typeface="Arial"/>
                <a:cs typeface="Arial"/>
                <a:sym typeface="Arial"/>
              </a:rPr>
              <a:t>‘Fake News’</a:t>
            </a:r>
            <a:endParaRPr sz="4600" i="0" u="none" strike="noStrike" cap="none" dirty="0">
              <a:solidFill>
                <a:srgbClr val="000000"/>
              </a:solidFill>
              <a:latin typeface="Arial"/>
              <a:ea typeface="Arial"/>
              <a:cs typeface="Arial"/>
              <a:sym typeface="Arial"/>
            </a:endParaRPr>
          </a:p>
        </p:txBody>
      </p:sp>
      <p:sp>
        <p:nvSpPr>
          <p:cNvPr id="2701" name="Google Shape;2701;ge764ce25ac_0_0"/>
          <p:cNvSpPr txBox="1"/>
          <p:nvPr/>
        </p:nvSpPr>
        <p:spPr>
          <a:xfrm>
            <a:off x="2387710" y="2727705"/>
            <a:ext cx="5188800" cy="535500"/>
          </a:xfrm>
          <a:prstGeom prst="rect">
            <a:avLst/>
          </a:prstGeom>
          <a:noFill/>
          <a:ln>
            <a:noFill/>
          </a:ln>
        </p:spPr>
        <p:txBody>
          <a:bodyPr spcFirstLastPara="1" wrap="square" lIns="0" tIns="45700" rIns="91425" bIns="45700" anchor="b" anchorCtr="0">
            <a:spAutoFit/>
          </a:bodyPr>
          <a:lstStyle/>
          <a:p>
            <a:pPr marL="0" marR="0" lvl="0" indent="0" algn="l" rtl="0">
              <a:lnSpc>
                <a:spcPct val="100000"/>
              </a:lnSpc>
              <a:spcBef>
                <a:spcPts val="0"/>
              </a:spcBef>
              <a:spcAft>
                <a:spcPts val="0"/>
              </a:spcAft>
              <a:buClr>
                <a:srgbClr val="000000"/>
              </a:buClr>
              <a:buSzPts val="2880"/>
              <a:buFont typeface="Arial"/>
              <a:buNone/>
            </a:pPr>
            <a:endParaRPr sz="2880" b="1" i="0" u="none" strike="noStrike" cap="none">
              <a:solidFill>
                <a:srgbClr val="000000"/>
              </a:solidFill>
              <a:latin typeface="Arial"/>
              <a:ea typeface="Arial"/>
              <a:cs typeface="Arial"/>
              <a:sym typeface="Arial"/>
            </a:endParaRPr>
          </a:p>
        </p:txBody>
      </p:sp>
      <p:sp>
        <p:nvSpPr>
          <p:cNvPr id="2702" name="Google Shape;2702;ge764ce25ac_0_0"/>
          <p:cNvSpPr txBox="1"/>
          <p:nvPr/>
        </p:nvSpPr>
        <p:spPr>
          <a:xfrm>
            <a:off x="1392092" y="2408298"/>
            <a:ext cx="9661500" cy="307830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1920"/>
              <a:buFont typeface="Arial"/>
              <a:buNone/>
            </a:pPr>
            <a:r>
              <a:rPr lang="en-GB" sz="3000" dirty="0"/>
              <a:t>‘</a:t>
            </a:r>
            <a:r>
              <a:rPr lang="en-GB" sz="3000" b="0" i="0" u="none" strike="noStrike" cap="none" dirty="0">
                <a:solidFill>
                  <a:srgbClr val="000000"/>
                </a:solidFill>
                <a:latin typeface="Arial"/>
                <a:ea typeface="Arial"/>
                <a:cs typeface="Arial"/>
                <a:sym typeface="Arial"/>
              </a:rPr>
              <a:t>Fake News</a:t>
            </a:r>
            <a:r>
              <a:rPr lang="en-GB" sz="3000" dirty="0"/>
              <a:t>’</a:t>
            </a:r>
            <a:r>
              <a:rPr lang="en-GB" sz="3000" b="0" i="0" u="none" strike="noStrike" cap="none" dirty="0">
                <a:solidFill>
                  <a:srgbClr val="000000"/>
                </a:solidFill>
                <a:latin typeface="Arial"/>
                <a:ea typeface="Arial"/>
                <a:cs typeface="Arial"/>
                <a:sym typeface="Arial"/>
              </a:rPr>
              <a:t> – a colloquial term widely used</a:t>
            </a:r>
            <a:br>
              <a:rPr lang="en-GB" sz="3000" b="0" i="0" u="none" strike="noStrike" cap="none" dirty="0">
                <a:solidFill>
                  <a:srgbClr val="000000"/>
                </a:solidFill>
                <a:latin typeface="Arial"/>
                <a:ea typeface="Arial"/>
                <a:cs typeface="Arial"/>
                <a:sym typeface="Arial"/>
              </a:rPr>
            </a:br>
            <a:r>
              <a:rPr lang="en-GB" sz="3000" b="0" i="0" u="none" strike="noStrike" cap="none" dirty="0">
                <a:solidFill>
                  <a:srgbClr val="000000"/>
                </a:solidFill>
                <a:latin typeface="Arial"/>
                <a:ea typeface="Arial"/>
                <a:cs typeface="Arial"/>
                <a:sym typeface="Arial"/>
              </a:rPr>
              <a:t>across many languages.</a:t>
            </a:r>
            <a:endParaRPr sz="3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2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20"/>
              <a:buFont typeface="Arial"/>
              <a:buNone/>
            </a:pPr>
            <a:r>
              <a:rPr lang="en-GB" sz="3000" b="0" i="0" u="none" strike="noStrike" cap="none" dirty="0">
                <a:solidFill>
                  <a:srgbClr val="000000"/>
                </a:solidFill>
                <a:latin typeface="Arial"/>
                <a:ea typeface="Arial"/>
                <a:cs typeface="Arial"/>
                <a:sym typeface="Arial"/>
              </a:rPr>
              <a:t>Politicians and activists have used the term as an</a:t>
            </a:r>
            <a:br>
              <a:rPr lang="en-GB" sz="3000" b="0" i="0" u="none" strike="noStrike" cap="none" dirty="0">
                <a:solidFill>
                  <a:srgbClr val="000000"/>
                </a:solidFill>
                <a:latin typeface="Arial"/>
                <a:ea typeface="Arial"/>
                <a:cs typeface="Arial"/>
                <a:sym typeface="Arial"/>
              </a:rPr>
            </a:br>
            <a:r>
              <a:rPr lang="en-GB" sz="3000" b="0" i="0" u="none" strike="noStrike" cap="none" dirty="0">
                <a:solidFill>
                  <a:srgbClr val="000000"/>
                </a:solidFill>
                <a:latin typeface="Arial"/>
                <a:ea typeface="Arial"/>
                <a:cs typeface="Arial"/>
                <a:sym typeface="Arial"/>
              </a:rPr>
              <a:t>insult against their opponents or a way to dismiss stories or questions they don’t like or want to avoid, no matter whether they are factual or not.</a:t>
            </a:r>
            <a:endParaRPr sz="3000" b="0" i="0" u="none" strike="noStrike" cap="none" dirty="0">
              <a:solidFill>
                <a:srgbClr val="000000"/>
              </a:solidFill>
              <a:latin typeface="Arial"/>
              <a:ea typeface="Arial"/>
              <a:cs typeface="Arial"/>
              <a:sym typeface="Arial"/>
            </a:endParaRPr>
          </a:p>
        </p:txBody>
      </p:sp>
      <p:grpSp>
        <p:nvGrpSpPr>
          <p:cNvPr id="2703" name="Google Shape;2703;ge764ce25ac_0_0"/>
          <p:cNvGrpSpPr/>
          <p:nvPr/>
        </p:nvGrpSpPr>
        <p:grpSpPr>
          <a:xfrm>
            <a:off x="374053" y="197901"/>
            <a:ext cx="2781986" cy="765135"/>
            <a:chOff x="374053" y="197901"/>
            <a:chExt cx="2781986" cy="765135"/>
          </a:xfrm>
        </p:grpSpPr>
        <p:grpSp>
          <p:nvGrpSpPr>
            <p:cNvPr id="2704" name="Google Shape;2704;ge764ce25ac_0_0"/>
            <p:cNvGrpSpPr/>
            <p:nvPr/>
          </p:nvGrpSpPr>
          <p:grpSpPr>
            <a:xfrm>
              <a:off x="374053" y="197901"/>
              <a:ext cx="2762714" cy="506223"/>
              <a:chOff x="6676223" y="232242"/>
              <a:chExt cx="5133247" cy="940585"/>
            </a:xfrm>
          </p:grpSpPr>
          <p:grpSp>
            <p:nvGrpSpPr>
              <p:cNvPr id="2705" name="Google Shape;2705;ge764ce25ac_0_0"/>
              <p:cNvGrpSpPr/>
              <p:nvPr/>
            </p:nvGrpSpPr>
            <p:grpSpPr>
              <a:xfrm>
                <a:off x="10456026" y="522866"/>
                <a:ext cx="1353444" cy="504582"/>
                <a:chOff x="10456026" y="522866"/>
                <a:chExt cx="1353444" cy="504582"/>
              </a:xfrm>
            </p:grpSpPr>
            <p:grpSp>
              <p:nvGrpSpPr>
                <p:cNvPr id="2706" name="Google Shape;2706;ge764ce25ac_0_0"/>
                <p:cNvGrpSpPr/>
                <p:nvPr/>
              </p:nvGrpSpPr>
              <p:grpSpPr>
                <a:xfrm>
                  <a:off x="11314887" y="522866"/>
                  <a:ext cx="494509" cy="320473"/>
                  <a:chOff x="9108110" y="975804"/>
                  <a:chExt cx="894715" cy="579831"/>
                </a:xfrm>
              </p:grpSpPr>
              <p:sp>
                <p:nvSpPr>
                  <p:cNvPr id="2707" name="Google Shape;2707;ge764ce25ac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8" name="Google Shape;2708;ge764ce25ac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9" name="Google Shape;2709;ge764ce25ac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0" name="Google Shape;2710;ge764ce25ac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1" name="Google Shape;2711;ge764ce25ac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2" name="Google Shape;2712;ge764ce25ac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3" name="Google Shape;2713;ge764ce25ac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4" name="Google Shape;2714;ge764ce25ac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5" name="Google Shape;2715;ge764ce25ac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16" name="Google Shape;2716;ge764ce25ac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7" name="Google Shape;2717;ge764ce25ac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18" name="Google Shape;2718;ge764ce25ac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9" name="Google Shape;2719;ge764ce25ac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20" name="Google Shape;2720;ge764ce25ac_0_0"/>
              <p:cNvGrpSpPr/>
              <p:nvPr/>
            </p:nvGrpSpPr>
            <p:grpSpPr>
              <a:xfrm>
                <a:off x="6676223" y="232242"/>
                <a:ext cx="959888" cy="940585"/>
                <a:chOff x="715379" y="449977"/>
                <a:chExt cx="1736725" cy="1701800"/>
              </a:xfrm>
            </p:grpSpPr>
            <p:sp>
              <p:nvSpPr>
                <p:cNvPr id="2721" name="Google Shape;2721;ge764ce25ac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2" name="Google Shape;2722;ge764ce25ac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3" name="Google Shape;2723;ge764ce25ac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4" name="Google Shape;2724;ge764ce25ac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5" name="Google Shape;2725;ge764ce25ac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6" name="Google Shape;2726;ge764ce25ac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7" name="Google Shape;2727;ge764ce25ac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8" name="Google Shape;2728;ge764ce25ac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9" name="Google Shape;2729;ge764ce25ac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0" name="Google Shape;2730;ge764ce25ac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1" name="Google Shape;2731;ge764ce25ac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2" name="Google Shape;2732;ge764ce25ac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3" name="Google Shape;2733;ge764ce25ac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4" name="Google Shape;2734;ge764ce25ac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5" name="Google Shape;2735;ge764ce25ac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6" name="Google Shape;2736;ge764ce25ac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737" name="Google Shape;2737;ge764ce25ac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738" name="Google Shape;2738;ge764ce25ac_0_0"/>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2739" name="Google Shape;2739;ge764ce25ac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cxnSp>
        <p:nvCxnSpPr>
          <p:cNvPr id="2740" name="Google Shape;2740;ge764ce25ac_0_0"/>
          <p:cNvCxnSpPr/>
          <p:nvPr/>
        </p:nvCxnSpPr>
        <p:spPr>
          <a:xfrm>
            <a:off x="5761271" y="5616989"/>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ge4ecc01168_0_0"/>
          <p:cNvSpPr txBox="1">
            <a:spLocks noGrp="1"/>
          </p:cNvSpPr>
          <p:nvPr>
            <p:ph type="title"/>
          </p:nvPr>
        </p:nvSpPr>
        <p:spPr>
          <a:xfrm>
            <a:off x="2056898" y="1967618"/>
            <a:ext cx="10515600" cy="7483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Arial"/>
              <a:buNone/>
            </a:pPr>
            <a:r>
              <a:rPr lang="en-GB" sz="3600" dirty="0">
                <a:latin typeface="Arial"/>
                <a:ea typeface="Arial"/>
                <a:cs typeface="Arial"/>
                <a:sym typeface="Arial"/>
              </a:rPr>
              <a:t>Misinformation can be</a:t>
            </a:r>
            <a:endParaRPr sz="3600" dirty="0">
              <a:latin typeface="Arial"/>
              <a:ea typeface="Arial"/>
              <a:cs typeface="Arial"/>
              <a:sym typeface="Arial"/>
            </a:endParaRPr>
          </a:p>
        </p:txBody>
      </p:sp>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1375" name="Google Shape;1375;ge4ecc01168_0_0"/>
          <p:cNvSpPr txBox="1">
            <a:spLocks noGrp="1"/>
          </p:cNvSpPr>
          <p:nvPr>
            <p:ph type="body" idx="1"/>
          </p:nvPr>
        </p:nvSpPr>
        <p:spPr>
          <a:xfrm>
            <a:off x="7697545" y="1967618"/>
            <a:ext cx="2325409" cy="230559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Arial"/>
              <a:buChar char="•"/>
            </a:pPr>
            <a:r>
              <a:rPr lang="en-GB" sz="3600" dirty="0">
                <a:latin typeface="Arial"/>
                <a:ea typeface="Arial"/>
                <a:cs typeface="Arial"/>
                <a:sym typeface="Arial"/>
              </a:rPr>
              <a:t>Text</a:t>
            </a:r>
          </a:p>
          <a:p>
            <a:pPr marL="457200" lvl="0" indent="-342900" algn="l" rtl="0">
              <a:lnSpc>
                <a:spcPct val="90000"/>
              </a:lnSpc>
              <a:spcBef>
                <a:spcPts val="1000"/>
              </a:spcBef>
              <a:spcAft>
                <a:spcPts val="0"/>
              </a:spcAft>
              <a:buSzPts val="1800"/>
              <a:buFont typeface="Arial"/>
              <a:buChar char="•"/>
            </a:pPr>
            <a:r>
              <a:rPr lang="en-GB" sz="3600" dirty="0"/>
              <a:t>Audio</a:t>
            </a:r>
          </a:p>
          <a:p>
            <a:pPr marL="457200" lvl="0" indent="-342900" algn="l" rtl="0">
              <a:lnSpc>
                <a:spcPct val="90000"/>
              </a:lnSpc>
              <a:spcBef>
                <a:spcPts val="1000"/>
              </a:spcBef>
              <a:spcAft>
                <a:spcPts val="0"/>
              </a:spcAft>
              <a:buSzPts val="1800"/>
              <a:buFont typeface="Arial"/>
              <a:buChar char="•"/>
            </a:pPr>
            <a:r>
              <a:rPr lang="en-GB" sz="3600" dirty="0">
                <a:latin typeface="Arial"/>
                <a:ea typeface="Arial"/>
                <a:cs typeface="Arial"/>
                <a:sym typeface="Arial"/>
              </a:rPr>
              <a:t>Video</a:t>
            </a:r>
          </a:p>
        </p:txBody>
      </p:sp>
      <p:sp>
        <p:nvSpPr>
          <p:cNvPr id="40" name="Google Shape;1338;ge4ecc01168_0_0">
            <a:extLst>
              <a:ext uri="{FF2B5EF4-FFF2-40B4-BE49-F238E27FC236}">
                <a16:creationId xmlns:a16="http://schemas.microsoft.com/office/drawing/2014/main" id="{987EC002-878E-BB40-BDEB-DB39D1917720}"/>
              </a:ext>
            </a:extLst>
          </p:cNvPr>
          <p:cNvSpPr txBox="1">
            <a:spLocks/>
          </p:cNvSpPr>
          <p:nvPr/>
        </p:nvSpPr>
        <p:spPr>
          <a:xfrm>
            <a:off x="2056898" y="4978186"/>
            <a:ext cx="6472505" cy="8679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pPr>
            <a:r>
              <a:rPr lang="en-GB" sz="4000" dirty="0"/>
              <a:t>What have </a:t>
            </a:r>
            <a:r>
              <a:rPr lang="en-GB" sz="4000" i="1" dirty="0"/>
              <a:t>you</a:t>
            </a:r>
            <a:r>
              <a:rPr lang="en-GB" sz="4000" dirty="0"/>
              <a:t> seen?</a:t>
            </a:r>
          </a:p>
        </p:txBody>
      </p:sp>
    </p:spTree>
    <p:extLst>
      <p:ext uri="{BB962C8B-B14F-4D97-AF65-F5344CB8AC3E}">
        <p14:creationId xmlns:p14="http://schemas.microsoft.com/office/powerpoint/2010/main" val="40855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5">
                                            <p:txEl>
                                              <p:pRg st="0" end="0"/>
                                            </p:txEl>
                                          </p:spTgt>
                                        </p:tgtEl>
                                        <p:attrNameLst>
                                          <p:attrName>style.visibility</p:attrName>
                                        </p:attrNameLst>
                                      </p:cBhvr>
                                      <p:to>
                                        <p:strVal val="visible"/>
                                      </p:to>
                                    </p:set>
                                    <p:anim calcmode="lin" valueType="num">
                                      <p:cBhvr additive="base">
                                        <p:cTn id="7" dur="500" fill="hold"/>
                                        <p:tgtEl>
                                          <p:spTgt spid="13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5">
                                            <p:txEl>
                                              <p:pRg st="1" end="1"/>
                                            </p:txEl>
                                          </p:spTgt>
                                        </p:tgtEl>
                                        <p:attrNameLst>
                                          <p:attrName>style.visibility</p:attrName>
                                        </p:attrNameLst>
                                      </p:cBhvr>
                                      <p:to>
                                        <p:strVal val="visible"/>
                                      </p:to>
                                    </p:set>
                                    <p:anim calcmode="lin" valueType="num">
                                      <p:cBhvr additive="base">
                                        <p:cTn id="13" dur="500" fill="hold"/>
                                        <p:tgtEl>
                                          <p:spTgt spid="13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5">
                                            <p:txEl>
                                              <p:pRg st="2" end="2"/>
                                            </p:txEl>
                                          </p:spTgt>
                                        </p:tgtEl>
                                        <p:attrNameLst>
                                          <p:attrName>style.visibility</p:attrName>
                                        </p:attrNameLst>
                                      </p:cBhvr>
                                      <p:to>
                                        <p:strVal val="visible"/>
                                      </p:to>
                                    </p:set>
                                    <p:anim calcmode="lin" valueType="num">
                                      <p:cBhvr additive="base">
                                        <p:cTn id="19" dur="500" fill="hold"/>
                                        <p:tgtEl>
                                          <p:spTgt spid="13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 grpId="0" build="p"/>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ge4ecc01168_0_0"/>
          <p:cNvSpPr txBox="1">
            <a:spLocks noGrp="1"/>
          </p:cNvSpPr>
          <p:nvPr>
            <p:ph type="title"/>
          </p:nvPr>
        </p:nvSpPr>
        <p:spPr>
          <a:xfrm>
            <a:off x="1246072" y="1565894"/>
            <a:ext cx="10969141" cy="6737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Arial"/>
              <a:buNone/>
            </a:pPr>
            <a:r>
              <a:rPr lang="en-GB" sz="4000" dirty="0">
                <a:latin typeface="Arial"/>
                <a:ea typeface="Arial"/>
                <a:cs typeface="Arial"/>
                <a:sym typeface="Arial"/>
              </a:rPr>
              <a:t>What’s the problem </a:t>
            </a:r>
            <a:r>
              <a:rPr lang="en-GB" sz="4000">
                <a:latin typeface="Arial"/>
                <a:ea typeface="Arial"/>
                <a:cs typeface="Arial"/>
                <a:sym typeface="Arial"/>
              </a:rPr>
              <a:t>with ‘Fake </a:t>
            </a:r>
            <a:r>
              <a:rPr lang="en-GB" sz="4000" dirty="0"/>
              <a:t>N</a:t>
            </a:r>
            <a:r>
              <a:rPr lang="en-GB" sz="4000">
                <a:latin typeface="Arial"/>
                <a:ea typeface="Arial"/>
                <a:cs typeface="Arial"/>
                <a:sym typeface="Arial"/>
              </a:rPr>
              <a:t>ews</a:t>
            </a:r>
            <a:r>
              <a:rPr lang="en-GB" sz="4000" dirty="0">
                <a:latin typeface="Arial"/>
                <a:ea typeface="Arial"/>
                <a:cs typeface="Arial"/>
                <a:sym typeface="Arial"/>
              </a:rPr>
              <a:t>’?</a:t>
            </a:r>
            <a:endParaRPr sz="4000" dirty="0">
              <a:latin typeface="Arial"/>
              <a:ea typeface="Arial"/>
              <a:cs typeface="Arial"/>
              <a:sym typeface="Arial"/>
            </a:endParaRPr>
          </a:p>
        </p:txBody>
      </p:sp>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1375" name="Google Shape;1375;ge4ecc01168_0_0"/>
          <p:cNvSpPr txBox="1">
            <a:spLocks noGrp="1"/>
          </p:cNvSpPr>
          <p:nvPr>
            <p:ph type="body" idx="1"/>
          </p:nvPr>
        </p:nvSpPr>
        <p:spPr>
          <a:xfrm>
            <a:off x="613254" y="215248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endParaRPr lang="en-GB" dirty="0"/>
          </a:p>
          <a:p>
            <a:pPr marL="114300" lvl="0" indent="0" algn="l" rtl="0">
              <a:lnSpc>
                <a:spcPct val="90000"/>
              </a:lnSpc>
              <a:spcBef>
                <a:spcPts val="0"/>
              </a:spcBef>
              <a:spcAft>
                <a:spcPts val="0"/>
              </a:spcAft>
              <a:buSzPts val="1800"/>
              <a:buNone/>
            </a:pPr>
            <a:endParaRPr lang="en-GB" dirty="0">
              <a:latin typeface="Arial"/>
              <a:ea typeface="Arial"/>
              <a:cs typeface="Arial"/>
              <a:sym typeface="Arial"/>
            </a:endParaRPr>
          </a:p>
          <a:p>
            <a:pPr marL="114300" lvl="0" indent="0" algn="l" rtl="0">
              <a:lnSpc>
                <a:spcPct val="90000"/>
              </a:lnSpc>
              <a:spcBef>
                <a:spcPts val="0"/>
              </a:spcBef>
              <a:spcAft>
                <a:spcPts val="0"/>
              </a:spcAft>
              <a:buSzPts val="1800"/>
              <a:buNone/>
            </a:pPr>
            <a:endParaRPr dirty="0">
              <a:latin typeface="Arial"/>
              <a:ea typeface="Arial"/>
              <a:cs typeface="Arial"/>
              <a:sym typeface="Arial"/>
            </a:endParaRPr>
          </a:p>
          <a:p>
            <a:pPr marL="0" lvl="0" indent="0" algn="l" rtl="0">
              <a:lnSpc>
                <a:spcPct val="90000"/>
              </a:lnSpc>
              <a:spcBef>
                <a:spcPts val="1000"/>
              </a:spcBef>
              <a:spcAft>
                <a:spcPts val="0"/>
              </a:spcAft>
              <a:buSzPts val="1800"/>
              <a:buNone/>
            </a:pPr>
            <a:endParaRPr dirty="0">
              <a:latin typeface="Arial"/>
              <a:ea typeface="Arial"/>
              <a:cs typeface="Arial"/>
              <a:sym typeface="Arial"/>
            </a:endParaRPr>
          </a:p>
        </p:txBody>
      </p:sp>
      <p:pic>
        <p:nvPicPr>
          <p:cNvPr id="3" name="Graphic 2" descr="Dizzy face outline with solid fill">
            <a:extLst>
              <a:ext uri="{FF2B5EF4-FFF2-40B4-BE49-F238E27FC236}">
                <a16:creationId xmlns:a16="http://schemas.microsoft.com/office/drawing/2014/main" id="{EE36D598-922C-104A-A4F0-5607938CFA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40204" y="2641521"/>
            <a:ext cx="1774321" cy="1774321"/>
          </a:xfrm>
          <a:prstGeom prst="rect">
            <a:avLst/>
          </a:prstGeom>
        </p:spPr>
      </p:pic>
      <p:pic>
        <p:nvPicPr>
          <p:cNvPr id="5" name="Graphic 4" descr="Confused person with solid fill">
            <a:extLst>
              <a:ext uri="{FF2B5EF4-FFF2-40B4-BE49-F238E27FC236}">
                <a16:creationId xmlns:a16="http://schemas.microsoft.com/office/drawing/2014/main" id="{D498A6FA-3F79-4542-8E8C-146BFEE8D48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41475" y="2724517"/>
            <a:ext cx="1774321" cy="1774321"/>
          </a:xfrm>
          <a:prstGeom prst="rect">
            <a:avLst/>
          </a:prstGeom>
        </p:spPr>
      </p:pic>
      <p:pic>
        <p:nvPicPr>
          <p:cNvPr id="7" name="Graphic 6" descr="Woozy face with solid fill with solid fill">
            <a:extLst>
              <a:ext uri="{FF2B5EF4-FFF2-40B4-BE49-F238E27FC236}">
                <a16:creationId xmlns:a16="http://schemas.microsoft.com/office/drawing/2014/main" id="{0FA2600D-C507-164C-AE14-C42A72D5F16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55293" y="4468684"/>
            <a:ext cx="2216922" cy="2216922"/>
          </a:xfrm>
          <a:prstGeom prst="rect">
            <a:avLst/>
          </a:prstGeom>
        </p:spPr>
      </p:pic>
      <p:pic>
        <p:nvPicPr>
          <p:cNvPr id="9" name="Graphic 8" descr="Monster outline">
            <a:extLst>
              <a:ext uri="{FF2B5EF4-FFF2-40B4-BE49-F238E27FC236}">
                <a16:creationId xmlns:a16="http://schemas.microsoft.com/office/drawing/2014/main" id="{5881E8BA-5DCF-424C-87CB-C5A68B1E04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407002" y="2559198"/>
            <a:ext cx="1992644" cy="1992644"/>
          </a:xfrm>
          <a:prstGeom prst="rect">
            <a:avLst/>
          </a:prstGeom>
        </p:spPr>
      </p:pic>
      <p:pic>
        <p:nvPicPr>
          <p:cNvPr id="11" name="Graphic 10" descr="Scared face outline with solid fill">
            <a:extLst>
              <a:ext uri="{FF2B5EF4-FFF2-40B4-BE49-F238E27FC236}">
                <a16:creationId xmlns:a16="http://schemas.microsoft.com/office/drawing/2014/main" id="{D2EDD1C5-3840-5640-88B4-3244FFB06C4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31832" y="4660207"/>
            <a:ext cx="1774321" cy="1774321"/>
          </a:xfrm>
          <a:prstGeom prst="rect">
            <a:avLst/>
          </a:prstGeom>
        </p:spPr>
      </p:pic>
      <p:pic>
        <p:nvPicPr>
          <p:cNvPr id="15" name="Graphic 14" descr="Surprised face with solid fill with solid fill">
            <a:extLst>
              <a:ext uri="{FF2B5EF4-FFF2-40B4-BE49-F238E27FC236}">
                <a16:creationId xmlns:a16="http://schemas.microsoft.com/office/drawing/2014/main" id="{A16DEA08-362A-6542-A519-51E857DF10A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763421" y="2469255"/>
            <a:ext cx="2118852" cy="2118852"/>
          </a:xfrm>
          <a:prstGeom prst="rect">
            <a:avLst/>
          </a:prstGeom>
        </p:spPr>
      </p:pic>
      <p:pic>
        <p:nvPicPr>
          <p:cNvPr id="17" name="Graphic 16" descr="Monster with solid fill">
            <a:extLst>
              <a:ext uri="{FF2B5EF4-FFF2-40B4-BE49-F238E27FC236}">
                <a16:creationId xmlns:a16="http://schemas.microsoft.com/office/drawing/2014/main" id="{E784F27F-0C27-DC45-AD24-F3A6049FEC2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34129" y="4723962"/>
            <a:ext cx="1586489" cy="1586489"/>
          </a:xfrm>
          <a:prstGeom prst="rect">
            <a:avLst/>
          </a:prstGeom>
        </p:spPr>
      </p:pic>
      <p:pic>
        <p:nvPicPr>
          <p:cNvPr id="19" name="Graphic 18" descr="Fencing outline">
            <a:extLst>
              <a:ext uri="{FF2B5EF4-FFF2-40B4-BE49-F238E27FC236}">
                <a16:creationId xmlns:a16="http://schemas.microsoft.com/office/drawing/2014/main" id="{D7A58C7A-5C08-8B40-8910-49EAF298EF7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823524" y="4551842"/>
            <a:ext cx="1896530" cy="1896530"/>
          </a:xfrm>
          <a:prstGeom prst="rect">
            <a:avLst/>
          </a:prstGeom>
        </p:spPr>
      </p:pic>
    </p:spTree>
    <p:extLst>
      <p:ext uri="{BB962C8B-B14F-4D97-AF65-F5344CB8AC3E}">
        <p14:creationId xmlns:p14="http://schemas.microsoft.com/office/powerpoint/2010/main" val="16156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1375" name="Google Shape;1375;ge4ecc01168_0_0"/>
          <p:cNvSpPr txBox="1">
            <a:spLocks noGrp="1"/>
          </p:cNvSpPr>
          <p:nvPr>
            <p:ph type="body" idx="1"/>
          </p:nvPr>
        </p:nvSpPr>
        <p:spPr>
          <a:xfrm>
            <a:off x="613254" y="215248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endParaRPr lang="en-GB" dirty="0"/>
          </a:p>
          <a:p>
            <a:pPr marL="114300" lvl="0" indent="0" algn="l" rtl="0">
              <a:lnSpc>
                <a:spcPct val="90000"/>
              </a:lnSpc>
              <a:spcBef>
                <a:spcPts val="0"/>
              </a:spcBef>
              <a:spcAft>
                <a:spcPts val="0"/>
              </a:spcAft>
              <a:buSzPts val="1800"/>
              <a:buNone/>
            </a:pPr>
            <a:endParaRPr lang="en-GB" dirty="0">
              <a:latin typeface="Arial"/>
              <a:ea typeface="Arial"/>
              <a:cs typeface="Arial"/>
              <a:sym typeface="Arial"/>
            </a:endParaRPr>
          </a:p>
          <a:p>
            <a:pPr marL="114300" lvl="0" indent="0" algn="l" rtl="0">
              <a:lnSpc>
                <a:spcPct val="90000"/>
              </a:lnSpc>
              <a:spcBef>
                <a:spcPts val="0"/>
              </a:spcBef>
              <a:spcAft>
                <a:spcPts val="0"/>
              </a:spcAft>
              <a:buSzPts val="1800"/>
              <a:buNone/>
            </a:pPr>
            <a:endParaRPr dirty="0">
              <a:latin typeface="Arial"/>
              <a:ea typeface="Arial"/>
              <a:cs typeface="Arial"/>
              <a:sym typeface="Arial"/>
            </a:endParaRPr>
          </a:p>
          <a:p>
            <a:pPr marL="0" lvl="0" indent="0" algn="l" rtl="0">
              <a:lnSpc>
                <a:spcPct val="90000"/>
              </a:lnSpc>
              <a:spcBef>
                <a:spcPts val="1000"/>
              </a:spcBef>
              <a:spcAft>
                <a:spcPts val="0"/>
              </a:spcAft>
              <a:buSzPts val="1800"/>
              <a:buNone/>
            </a:pPr>
            <a:endParaRPr dirty="0">
              <a:latin typeface="Arial"/>
              <a:ea typeface="Arial"/>
              <a:cs typeface="Arial"/>
              <a:sym typeface="Arial"/>
            </a:endParaRPr>
          </a:p>
        </p:txBody>
      </p:sp>
      <p:pic>
        <p:nvPicPr>
          <p:cNvPr id="12" name="Picture 11" descr="A picture containing person&#10;&#10;Description automatically generated">
            <a:extLst>
              <a:ext uri="{FF2B5EF4-FFF2-40B4-BE49-F238E27FC236}">
                <a16:creationId xmlns:a16="http://schemas.microsoft.com/office/drawing/2014/main" id="{AB6DAF9E-EB77-7C45-A37D-D4A42CF33CA4}"/>
              </a:ext>
            </a:extLst>
          </p:cNvPr>
          <p:cNvPicPr>
            <a:picLocks noChangeAspect="1"/>
          </p:cNvPicPr>
          <p:nvPr/>
        </p:nvPicPr>
        <p:blipFill>
          <a:blip r:embed="rId14"/>
          <a:stretch>
            <a:fillRect/>
          </a:stretch>
        </p:blipFill>
        <p:spPr>
          <a:xfrm>
            <a:off x="933659" y="1221227"/>
            <a:ext cx="4467009" cy="5510129"/>
          </a:xfrm>
          <a:prstGeom prst="rect">
            <a:avLst/>
          </a:prstGeom>
        </p:spPr>
      </p:pic>
      <p:sp>
        <p:nvSpPr>
          <p:cNvPr id="13" name="TextBox 12">
            <a:extLst>
              <a:ext uri="{FF2B5EF4-FFF2-40B4-BE49-F238E27FC236}">
                <a16:creationId xmlns:a16="http://schemas.microsoft.com/office/drawing/2014/main" id="{9B6B4EBC-E4FD-FE44-A2AB-0240DD1914B5}"/>
              </a:ext>
            </a:extLst>
          </p:cNvPr>
          <p:cNvSpPr txBox="1"/>
          <p:nvPr/>
        </p:nvSpPr>
        <p:spPr>
          <a:xfrm>
            <a:off x="5721072" y="1303528"/>
            <a:ext cx="6166128" cy="4524315"/>
          </a:xfrm>
          <a:prstGeom prst="rect">
            <a:avLst/>
          </a:prstGeom>
          <a:noFill/>
        </p:spPr>
        <p:txBody>
          <a:bodyPr wrap="square" rtlCol="0">
            <a:spAutoFit/>
          </a:bodyPr>
          <a:lstStyle/>
          <a:p>
            <a:r>
              <a:rPr lang="en-US" sz="2400" dirty="0"/>
              <a:t>This image comes from a video shared on Facebook. </a:t>
            </a:r>
          </a:p>
          <a:p>
            <a:endParaRPr lang="en-US" sz="2400" dirty="0"/>
          </a:p>
          <a:p>
            <a:r>
              <a:rPr lang="en-US" sz="2400" dirty="0"/>
              <a:t>It shows a young man having fake blood applied to his face, suggesting that the victims of war in Ukraine were not injured civilians, but actors. And that the war itself was therefore a hoax.</a:t>
            </a:r>
          </a:p>
          <a:p>
            <a:endParaRPr lang="en-US" sz="2400" dirty="0"/>
          </a:p>
          <a:p>
            <a:r>
              <a:rPr lang="en-US" sz="2400" dirty="0"/>
              <a:t>Millions of people saw it. </a:t>
            </a:r>
          </a:p>
          <a:p>
            <a:endParaRPr lang="en-US" sz="2400" dirty="0"/>
          </a:p>
          <a:p>
            <a:r>
              <a:rPr lang="en-US" sz="2400" b="1" dirty="0"/>
              <a:t>But it is real or fake?</a:t>
            </a:r>
          </a:p>
        </p:txBody>
      </p:sp>
    </p:spTree>
    <p:extLst>
      <p:ext uri="{BB962C8B-B14F-4D97-AF65-F5344CB8AC3E}">
        <p14:creationId xmlns:p14="http://schemas.microsoft.com/office/powerpoint/2010/main" val="327411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1375" name="Google Shape;1375;ge4ecc01168_0_0"/>
          <p:cNvSpPr txBox="1">
            <a:spLocks noGrp="1"/>
          </p:cNvSpPr>
          <p:nvPr>
            <p:ph type="body" idx="1"/>
          </p:nvPr>
        </p:nvSpPr>
        <p:spPr>
          <a:xfrm>
            <a:off x="613254" y="215248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endParaRPr lang="en-GB" dirty="0"/>
          </a:p>
          <a:p>
            <a:pPr marL="114300" lvl="0" indent="0" algn="l" rtl="0">
              <a:lnSpc>
                <a:spcPct val="90000"/>
              </a:lnSpc>
              <a:spcBef>
                <a:spcPts val="0"/>
              </a:spcBef>
              <a:spcAft>
                <a:spcPts val="0"/>
              </a:spcAft>
              <a:buSzPts val="1800"/>
              <a:buNone/>
            </a:pPr>
            <a:endParaRPr lang="en-GB" dirty="0">
              <a:latin typeface="Arial"/>
              <a:ea typeface="Arial"/>
              <a:cs typeface="Arial"/>
              <a:sym typeface="Arial"/>
            </a:endParaRPr>
          </a:p>
          <a:p>
            <a:pPr marL="114300" lvl="0" indent="0" algn="l" rtl="0">
              <a:lnSpc>
                <a:spcPct val="90000"/>
              </a:lnSpc>
              <a:spcBef>
                <a:spcPts val="0"/>
              </a:spcBef>
              <a:spcAft>
                <a:spcPts val="0"/>
              </a:spcAft>
              <a:buSzPts val="1800"/>
              <a:buNone/>
            </a:pPr>
            <a:endParaRPr dirty="0">
              <a:latin typeface="Arial"/>
              <a:ea typeface="Arial"/>
              <a:cs typeface="Arial"/>
              <a:sym typeface="Arial"/>
            </a:endParaRPr>
          </a:p>
          <a:p>
            <a:pPr marL="0" lvl="0" indent="0" algn="l" rtl="0">
              <a:lnSpc>
                <a:spcPct val="90000"/>
              </a:lnSpc>
              <a:spcBef>
                <a:spcPts val="1000"/>
              </a:spcBef>
              <a:spcAft>
                <a:spcPts val="0"/>
              </a:spcAft>
              <a:buSzPts val="1800"/>
              <a:buNone/>
            </a:pPr>
            <a:endParaRPr dirty="0">
              <a:latin typeface="Arial"/>
              <a:ea typeface="Arial"/>
              <a:cs typeface="Arial"/>
              <a:sym typeface="Arial"/>
            </a:endParaRPr>
          </a:p>
        </p:txBody>
      </p:sp>
      <p:sp>
        <p:nvSpPr>
          <p:cNvPr id="13" name="TextBox 12">
            <a:extLst>
              <a:ext uri="{FF2B5EF4-FFF2-40B4-BE49-F238E27FC236}">
                <a16:creationId xmlns:a16="http://schemas.microsoft.com/office/drawing/2014/main" id="{9B6B4EBC-E4FD-FE44-A2AB-0240DD1914B5}"/>
              </a:ext>
            </a:extLst>
          </p:cNvPr>
          <p:cNvSpPr txBox="1"/>
          <p:nvPr/>
        </p:nvSpPr>
        <p:spPr>
          <a:xfrm>
            <a:off x="5698824" y="1153300"/>
            <a:ext cx="6166128" cy="5262979"/>
          </a:xfrm>
          <a:prstGeom prst="rect">
            <a:avLst/>
          </a:prstGeom>
          <a:noFill/>
        </p:spPr>
        <p:txBody>
          <a:bodyPr wrap="square" rtlCol="0">
            <a:spAutoFit/>
          </a:bodyPr>
          <a:lstStyle/>
          <a:p>
            <a:r>
              <a:rPr lang="en-US" sz="2400" dirty="0"/>
              <a:t>This image comes from a video shared mainly on What’s App.</a:t>
            </a:r>
          </a:p>
          <a:p>
            <a:endParaRPr lang="en-US" sz="2400" dirty="0"/>
          </a:p>
          <a:p>
            <a:r>
              <a:rPr lang="en-US" sz="2400" dirty="0"/>
              <a:t>The video is presented by a man from Gujarat who claims that breathing steam is the most effective way to prevent Coronavirus. </a:t>
            </a:r>
          </a:p>
          <a:p>
            <a:endParaRPr lang="en-US" sz="2400" dirty="0"/>
          </a:p>
          <a:p>
            <a:r>
              <a:rPr lang="en-US" sz="2400" dirty="0"/>
              <a:t>The video went viral.</a:t>
            </a:r>
          </a:p>
          <a:p>
            <a:endParaRPr lang="en-US" sz="2400" dirty="0"/>
          </a:p>
          <a:p>
            <a:r>
              <a:rPr lang="en-US" sz="2400" b="1" dirty="0"/>
              <a:t>But it is fake? – inhaling steam does not  prevent Coronavirus.</a:t>
            </a:r>
          </a:p>
          <a:p>
            <a:endParaRPr lang="en-US" sz="2400" b="1" dirty="0"/>
          </a:p>
          <a:p>
            <a:endParaRPr lang="en-US" sz="2400" b="1" dirty="0"/>
          </a:p>
        </p:txBody>
      </p:sp>
      <p:pic>
        <p:nvPicPr>
          <p:cNvPr id="3" name="Picture 2" descr="A picture containing person, wall, indoor&#10;&#10;Description automatically generated">
            <a:extLst>
              <a:ext uri="{FF2B5EF4-FFF2-40B4-BE49-F238E27FC236}">
                <a16:creationId xmlns:a16="http://schemas.microsoft.com/office/drawing/2014/main" id="{086D209A-8965-FF47-B8BB-D969C9CB3314}"/>
              </a:ext>
            </a:extLst>
          </p:cNvPr>
          <p:cNvPicPr>
            <a:picLocks noChangeAspect="1"/>
          </p:cNvPicPr>
          <p:nvPr/>
        </p:nvPicPr>
        <p:blipFill>
          <a:blip r:embed="rId14"/>
          <a:stretch>
            <a:fillRect/>
          </a:stretch>
        </p:blipFill>
        <p:spPr>
          <a:xfrm>
            <a:off x="922535" y="1221227"/>
            <a:ext cx="4467008" cy="5535173"/>
          </a:xfrm>
          <a:prstGeom prst="rect">
            <a:avLst/>
          </a:prstGeom>
        </p:spPr>
      </p:pic>
    </p:spTree>
    <p:extLst>
      <p:ext uri="{BB962C8B-B14F-4D97-AF65-F5344CB8AC3E}">
        <p14:creationId xmlns:p14="http://schemas.microsoft.com/office/powerpoint/2010/main" val="214150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E"/>
        </a:solidFill>
        <a:effectLst/>
      </p:bgPr>
    </p:bg>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sp>
        <p:nvSpPr>
          <p:cNvPr id="873" name="Google Shape;873;ge68d92fb21_0_222"/>
          <p:cNvSpPr/>
          <p:nvPr/>
        </p:nvSpPr>
        <p:spPr>
          <a:xfrm>
            <a:off x="649147" y="1340407"/>
            <a:ext cx="11108920" cy="42511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100" b="1" i="0" u="sng" strike="noStrike" cap="none" dirty="0">
                <a:solidFill>
                  <a:schemeClr val="dk1"/>
                </a:solidFill>
                <a:latin typeface="Arial"/>
                <a:ea typeface="Arial"/>
                <a:cs typeface="Arial"/>
                <a:sym typeface="Arial"/>
              </a:rPr>
              <a:t>Objectives</a:t>
            </a:r>
            <a:endParaRPr sz="4100" b="1" i="0" u="sng" strike="noStrike" cap="none" dirty="0">
              <a:solidFill>
                <a:schemeClr val="dk1"/>
              </a:solidFill>
              <a:latin typeface="Arial"/>
              <a:ea typeface="Arial"/>
              <a:cs typeface="Arial"/>
              <a:sym typeface="Arial"/>
            </a:endParaRPr>
          </a:p>
          <a:p>
            <a:pPr marR="0" lvl="0" rtl="0">
              <a:lnSpc>
                <a:spcPct val="100000"/>
              </a:lnSpc>
              <a:spcBef>
                <a:spcPts val="0"/>
              </a:spcBef>
              <a:spcAft>
                <a:spcPts val="0"/>
              </a:spcAft>
              <a:buClr>
                <a:srgbClr val="000000"/>
              </a:buClr>
              <a:buSzPts val="4100"/>
            </a:pPr>
            <a:endParaRPr lang="en-GB" sz="3200" dirty="0">
              <a:solidFill>
                <a:schemeClr val="dk1"/>
              </a:solidFill>
            </a:endParaRPr>
          </a:p>
          <a:p>
            <a:pPr marR="0" lvl="0" rtl="0">
              <a:lnSpc>
                <a:spcPct val="100000"/>
              </a:lnSpc>
              <a:spcBef>
                <a:spcPts val="0"/>
              </a:spcBef>
              <a:spcAft>
                <a:spcPts val="0"/>
              </a:spcAft>
              <a:buClr>
                <a:srgbClr val="000000"/>
              </a:buClr>
              <a:buSzPts val="4100"/>
            </a:pPr>
            <a:r>
              <a:rPr lang="en-GB" sz="3200" b="1" dirty="0">
                <a:solidFill>
                  <a:schemeClr val="dk1"/>
                </a:solidFill>
              </a:rPr>
              <a:t>For this lesson:</a:t>
            </a:r>
          </a:p>
          <a:p>
            <a:pPr marL="571500" indent="-571500">
              <a:buSzPts val="4100"/>
              <a:buFontTx/>
              <a:buChar char="-"/>
            </a:pPr>
            <a:r>
              <a:rPr lang="en-GB" sz="3200" dirty="0">
                <a:solidFill>
                  <a:schemeClr val="dk1"/>
                </a:solidFill>
              </a:rPr>
              <a:t>To understand what ‘fake news’ is, different types of ‘fake news’, who makes it and why</a:t>
            </a:r>
            <a:endParaRPr lang="en-GB" sz="3200" b="0" i="0" u="none" strike="noStrike" cap="none" dirty="0">
              <a:solidFill>
                <a:schemeClr val="dk1"/>
              </a:solidFill>
              <a:latin typeface="Arial"/>
              <a:ea typeface="Arial"/>
              <a:cs typeface="Arial"/>
              <a:sym typeface="Arial"/>
            </a:endParaRPr>
          </a:p>
          <a:p>
            <a:pPr marL="571500" marR="0" lvl="0" indent="-571500" rtl="0">
              <a:lnSpc>
                <a:spcPct val="100000"/>
              </a:lnSpc>
              <a:spcBef>
                <a:spcPts val="0"/>
              </a:spcBef>
              <a:spcAft>
                <a:spcPts val="0"/>
              </a:spcAft>
              <a:buClr>
                <a:srgbClr val="000000"/>
              </a:buClr>
              <a:buSzPts val="4100"/>
              <a:buFontTx/>
              <a:buChar char="-"/>
            </a:pPr>
            <a:endParaRPr lang="en-GB" sz="3200" dirty="0">
              <a:solidFill>
                <a:schemeClr val="dk1"/>
              </a:solidFill>
            </a:endParaRPr>
          </a:p>
          <a:p>
            <a:pPr marL="571500" marR="0" lvl="0" indent="-571500" rtl="0">
              <a:lnSpc>
                <a:spcPct val="100000"/>
              </a:lnSpc>
              <a:spcBef>
                <a:spcPts val="0"/>
              </a:spcBef>
              <a:spcAft>
                <a:spcPts val="0"/>
              </a:spcAft>
              <a:buClr>
                <a:srgbClr val="000000"/>
              </a:buClr>
              <a:buSzPts val="4100"/>
              <a:buFontTx/>
              <a:buChar char="-"/>
            </a:pPr>
            <a:r>
              <a:rPr lang="en-GB" sz="3200" dirty="0">
                <a:solidFill>
                  <a:schemeClr val="dk1"/>
                </a:solidFill>
              </a:rPr>
              <a:t>Start to build some t</a:t>
            </a:r>
            <a:r>
              <a:rPr lang="en-GB" sz="3200" b="0" i="0" u="none" strike="noStrike" cap="none" dirty="0">
                <a:solidFill>
                  <a:schemeClr val="dk1"/>
                </a:solidFill>
                <a:latin typeface="Arial"/>
                <a:ea typeface="Arial"/>
                <a:cs typeface="Arial"/>
                <a:sym typeface="Arial"/>
              </a:rPr>
              <a:t>op </a:t>
            </a:r>
            <a:r>
              <a:rPr lang="en-GB" sz="3200" dirty="0">
                <a:solidFill>
                  <a:schemeClr val="dk1"/>
                </a:solidFill>
              </a:rPr>
              <a:t>t</a:t>
            </a:r>
            <a:r>
              <a:rPr lang="en-GB" sz="3200" b="0" i="0" u="none" strike="noStrike" cap="none" dirty="0">
                <a:solidFill>
                  <a:schemeClr val="dk1"/>
                </a:solidFill>
                <a:latin typeface="Arial"/>
                <a:ea typeface="Arial"/>
                <a:cs typeface="Arial"/>
                <a:sym typeface="Arial"/>
              </a:rPr>
              <a:t>ips for students</a:t>
            </a:r>
          </a:p>
          <a:p>
            <a:pPr marR="0" lvl="0" rtl="0">
              <a:lnSpc>
                <a:spcPct val="100000"/>
              </a:lnSpc>
              <a:spcBef>
                <a:spcPts val="0"/>
              </a:spcBef>
              <a:spcAft>
                <a:spcPts val="0"/>
              </a:spcAft>
              <a:buClr>
                <a:srgbClr val="000000"/>
              </a:buClr>
              <a:buSzPts val="4100"/>
            </a:pPr>
            <a:endParaRPr sz="3200" b="0" i="0" u="none" strike="noStrike" cap="none" dirty="0">
              <a:solidFill>
                <a:srgbClr val="000000"/>
              </a:solidFill>
              <a:latin typeface="Arial"/>
              <a:ea typeface="Arial"/>
              <a:cs typeface="Arial"/>
              <a:sym typeface="Arial"/>
            </a:endParaRPr>
          </a:p>
        </p:txBody>
      </p:sp>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10" name="Picture 9" descr="Graphical user interface, application&#10;&#10;Description automatically generated">
            <a:extLst>
              <a:ext uri="{FF2B5EF4-FFF2-40B4-BE49-F238E27FC236}">
                <a16:creationId xmlns:a16="http://schemas.microsoft.com/office/drawing/2014/main" id="{F8DDCB56-194E-FE45-A2A6-5A8552F2C51F}"/>
              </a:ext>
            </a:extLst>
          </p:cNvPr>
          <p:cNvPicPr>
            <a:picLocks noChangeAspect="1"/>
          </p:cNvPicPr>
          <p:nvPr/>
        </p:nvPicPr>
        <p:blipFill>
          <a:blip r:embed="rId14"/>
          <a:stretch>
            <a:fillRect/>
          </a:stretch>
        </p:blipFill>
        <p:spPr>
          <a:xfrm>
            <a:off x="1871943" y="1479927"/>
            <a:ext cx="8039100" cy="2679700"/>
          </a:xfrm>
          <a:prstGeom prst="rect">
            <a:avLst/>
          </a:prstGeom>
        </p:spPr>
      </p:pic>
      <p:sp>
        <p:nvSpPr>
          <p:cNvPr id="2" name="Rectangle 1">
            <a:extLst>
              <a:ext uri="{FF2B5EF4-FFF2-40B4-BE49-F238E27FC236}">
                <a16:creationId xmlns:a16="http://schemas.microsoft.com/office/drawing/2014/main" id="{CA19CBA9-659C-4737-96B2-0CAE75C76AAD}"/>
              </a:ext>
            </a:extLst>
          </p:cNvPr>
          <p:cNvSpPr/>
          <p:nvPr/>
        </p:nvSpPr>
        <p:spPr>
          <a:xfrm>
            <a:off x="1553029" y="4676518"/>
            <a:ext cx="8984341" cy="1369414"/>
          </a:xfrm>
          <a:prstGeom prst="rect">
            <a:avLst/>
          </a:prstGeom>
        </p:spPr>
        <p:txBody>
          <a:bodyPr wrap="square">
            <a:spAutoFit/>
          </a:bodyPr>
          <a:lstStyle/>
          <a:p>
            <a:pPr>
              <a:lnSpc>
                <a:spcPct val="107000"/>
              </a:lnSpc>
              <a:spcAft>
                <a:spcPts val="800"/>
              </a:spcAft>
            </a:pPr>
            <a:r>
              <a:rPr lang="en-GB" sz="2400" dirty="0">
                <a:latin typeface="+mn-lt"/>
                <a:ea typeface="Calibri" panose="020F0502020204030204" pitchFamily="34" charset="0"/>
                <a:cs typeface="Times New Roman" panose="02020603050405020304" pitchFamily="18" charset="0"/>
              </a:rPr>
              <a:t>WATCH THIS FILM TO CONSOLIDATE YOUR LEARNING</a:t>
            </a:r>
          </a:p>
          <a:p>
            <a:pPr algn="ctr">
              <a:lnSpc>
                <a:spcPct val="107000"/>
              </a:lnSpc>
              <a:spcAft>
                <a:spcPts val="800"/>
              </a:spcAft>
            </a:pPr>
            <a:r>
              <a:rPr lang="en-GB" sz="2400" dirty="0">
                <a:latin typeface="+mn-lt"/>
                <a:ea typeface="Calibri" panose="020F0502020204030204" pitchFamily="34" charset="0"/>
                <a:cs typeface="Times New Roman" panose="02020603050405020304" pitchFamily="18" charset="0"/>
              </a:rPr>
              <a:t>What is fake news? (Hindi)</a:t>
            </a:r>
          </a:p>
          <a:p>
            <a:pPr algn="ctr">
              <a:lnSpc>
                <a:spcPct val="107000"/>
              </a:lnSpc>
              <a:spcAft>
                <a:spcPts val="800"/>
              </a:spcAft>
            </a:pPr>
            <a:r>
              <a:rPr lang="en-GB" sz="1800" u="sng" dirty="0">
                <a:solidFill>
                  <a:srgbClr val="0563C1"/>
                </a:solidFill>
                <a:latin typeface="+mn-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https://www.bbc.com/beyondfakenews/what-is-fake-news/</a:t>
            </a:r>
            <a:endParaRPr lang="en-GB"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82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2700089" y="4555770"/>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401198"/>
            <a:ext cx="6108830" cy="150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End of module 1</a:t>
            </a: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Introduction to ‘Fake News’</a:t>
            </a:r>
            <a:endParaRPr sz="3500" b="1"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96DABA25-BDED-4311-A276-704D2750FFE3}"/>
              </a:ext>
            </a:extLst>
          </p:cNvPr>
          <p:cNvSpPr txBox="1"/>
          <p:nvPr/>
        </p:nvSpPr>
        <p:spPr>
          <a:xfrm>
            <a:off x="434275" y="4931065"/>
            <a:ext cx="6640865" cy="1169551"/>
          </a:xfrm>
          <a:prstGeom prst="rect">
            <a:avLst/>
          </a:prstGeom>
          <a:noFill/>
        </p:spPr>
        <p:txBody>
          <a:bodyPr wrap="square" rtlCol="0">
            <a:spAutoFit/>
          </a:bodyPr>
          <a:lstStyle/>
          <a:p>
            <a:r>
              <a:rPr lang="en-GB" b="1" dirty="0"/>
              <a:t>© BBC 2022</a:t>
            </a:r>
            <a:endParaRPr lang="en-GB" dirty="0"/>
          </a:p>
          <a:p>
            <a:r>
              <a:rPr lang="en-GB" b="1" dirty="0"/>
              <a:t>These workshops and slides are for educational and private study use only.  They are not for resale or commercial and/or online distribution.      </a:t>
            </a:r>
            <a:endParaRPr lang="en-GB" dirty="0"/>
          </a:p>
          <a:p>
            <a:r>
              <a:rPr lang="en-GB" b="1" dirty="0"/>
              <a:t>if you wish to use the workshops and slides for any other purpose, please contact marie.helly@bbc.co.uk</a:t>
            </a:r>
            <a:endParaRPr lang="en-GB" dirty="0"/>
          </a:p>
        </p:txBody>
      </p:sp>
    </p:spTree>
    <p:extLst>
      <p:ext uri="{BB962C8B-B14F-4D97-AF65-F5344CB8AC3E}">
        <p14:creationId xmlns:p14="http://schemas.microsoft.com/office/powerpoint/2010/main" val="156301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75" name="Picture 74" descr="Text&#10;&#10;Description automatically generated">
            <a:extLst>
              <a:ext uri="{FF2B5EF4-FFF2-40B4-BE49-F238E27FC236}">
                <a16:creationId xmlns:a16="http://schemas.microsoft.com/office/drawing/2014/main" id="{0D026BBE-2623-E345-B396-8C738FF86698}"/>
              </a:ext>
            </a:extLst>
          </p:cNvPr>
          <p:cNvPicPr>
            <a:picLocks noChangeAspect="1"/>
          </p:cNvPicPr>
          <p:nvPr/>
        </p:nvPicPr>
        <p:blipFill>
          <a:blip r:embed="rId14"/>
          <a:stretch>
            <a:fillRect/>
          </a:stretch>
        </p:blipFill>
        <p:spPr>
          <a:xfrm>
            <a:off x="2387600" y="2324100"/>
            <a:ext cx="7416800" cy="2209800"/>
          </a:xfrm>
          <a:prstGeom prst="rect">
            <a:avLst/>
          </a:prstGeom>
        </p:spPr>
      </p:pic>
      <p:pic>
        <p:nvPicPr>
          <p:cNvPr id="3" name="Picture 2" descr="Shape&#10;&#10;Description automatically generated">
            <a:extLst>
              <a:ext uri="{FF2B5EF4-FFF2-40B4-BE49-F238E27FC236}">
                <a16:creationId xmlns:a16="http://schemas.microsoft.com/office/drawing/2014/main" id="{54C94844-AD2C-9D49-BCD0-4C340DC3CB03}"/>
              </a:ext>
            </a:extLst>
          </p:cNvPr>
          <p:cNvPicPr>
            <a:picLocks noChangeAspect="1"/>
          </p:cNvPicPr>
          <p:nvPr/>
        </p:nvPicPr>
        <p:blipFill>
          <a:blip r:embed="rId15"/>
          <a:stretch>
            <a:fillRect/>
          </a:stretch>
        </p:blipFill>
        <p:spPr>
          <a:xfrm>
            <a:off x="4390768" y="2666295"/>
            <a:ext cx="3945924" cy="1304344"/>
          </a:xfrm>
          <a:prstGeom prst="rect">
            <a:avLst/>
          </a:prstGeom>
        </p:spPr>
      </p:pic>
      <p:sp>
        <p:nvSpPr>
          <p:cNvPr id="4" name="TextBox 3">
            <a:extLst>
              <a:ext uri="{FF2B5EF4-FFF2-40B4-BE49-F238E27FC236}">
                <a16:creationId xmlns:a16="http://schemas.microsoft.com/office/drawing/2014/main" id="{1EF371D1-7F43-1848-8E0B-9DE69FB85BA8}"/>
              </a:ext>
            </a:extLst>
          </p:cNvPr>
          <p:cNvSpPr txBox="1"/>
          <p:nvPr/>
        </p:nvSpPr>
        <p:spPr>
          <a:xfrm>
            <a:off x="4296602" y="2819063"/>
            <a:ext cx="5241098" cy="1384995"/>
          </a:xfrm>
          <a:prstGeom prst="rect">
            <a:avLst/>
          </a:prstGeom>
          <a:noFill/>
        </p:spPr>
        <p:txBody>
          <a:bodyPr wrap="square" rtlCol="0">
            <a:spAutoFit/>
          </a:bodyPr>
          <a:lstStyle/>
          <a:p>
            <a:r>
              <a:rPr lang="en-US" sz="2400" i="1" dirty="0">
                <a:solidFill>
                  <a:schemeClr val="bg1"/>
                </a:solidFill>
              </a:rPr>
              <a:t>Pause before you share…</a:t>
            </a:r>
          </a:p>
          <a:p>
            <a:endParaRPr lang="en-US" sz="1200" i="1" dirty="0">
              <a:solidFill>
                <a:schemeClr val="bg1"/>
              </a:solidFill>
            </a:endParaRPr>
          </a:p>
          <a:p>
            <a:r>
              <a:rPr lang="en-US" sz="1600" i="1" dirty="0">
                <a:solidFill>
                  <a:schemeClr val="bg1"/>
                </a:solidFill>
              </a:rPr>
              <a:t>…in this lesson you’ll find out what ‘fake news </a:t>
            </a:r>
          </a:p>
          <a:p>
            <a:r>
              <a:rPr lang="en-US" sz="1600" i="1" dirty="0">
                <a:solidFill>
                  <a:schemeClr val="bg1"/>
                </a:solidFill>
              </a:rPr>
              <a:t>is &amp; why sharing ‘fake news’ can cause big problems….</a:t>
            </a:r>
          </a:p>
          <a:p>
            <a:endParaRPr lang="en-US" sz="1600" i="1" dirty="0">
              <a:solidFill>
                <a:schemeClr val="bg1"/>
              </a:solidFill>
            </a:endParaRPr>
          </a:p>
        </p:txBody>
      </p:sp>
      <p:pic>
        <p:nvPicPr>
          <p:cNvPr id="6" name="Picture 5" descr="A picture containing text&#10;&#10;Description automatically generated">
            <a:extLst>
              <a:ext uri="{FF2B5EF4-FFF2-40B4-BE49-F238E27FC236}">
                <a16:creationId xmlns:a16="http://schemas.microsoft.com/office/drawing/2014/main" id="{B3490354-FE1D-044F-8563-20E5C76F8AD0}"/>
              </a:ext>
            </a:extLst>
          </p:cNvPr>
          <p:cNvPicPr>
            <a:picLocks noChangeAspect="1"/>
          </p:cNvPicPr>
          <p:nvPr/>
        </p:nvPicPr>
        <p:blipFill>
          <a:blip r:embed="rId16"/>
          <a:stretch>
            <a:fillRect/>
          </a:stretch>
        </p:blipFill>
        <p:spPr>
          <a:xfrm>
            <a:off x="2852238" y="2708162"/>
            <a:ext cx="1460500" cy="1358900"/>
          </a:xfrm>
          <a:prstGeom prst="rect">
            <a:avLst/>
          </a:prstGeom>
        </p:spPr>
      </p:pic>
    </p:spTree>
    <p:extLst>
      <p:ext uri="{BB962C8B-B14F-4D97-AF65-F5344CB8AC3E}">
        <p14:creationId xmlns:p14="http://schemas.microsoft.com/office/powerpoint/2010/main" val="245181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ge2286a765b_0_1276"/>
          <p:cNvSpPr txBox="1">
            <a:spLocks noGrp="1"/>
          </p:cNvSpPr>
          <p:nvPr>
            <p:ph type="title"/>
          </p:nvPr>
        </p:nvSpPr>
        <p:spPr>
          <a:xfrm>
            <a:off x="864664" y="2448897"/>
            <a:ext cx="10620636" cy="11449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ct val="99502"/>
              <a:buFont typeface="Arial"/>
              <a:buNone/>
            </a:pPr>
            <a:r>
              <a:rPr lang="en-GB" sz="4800" dirty="0"/>
              <a:t>Quiz</a:t>
            </a:r>
            <a:br>
              <a:rPr lang="en-GB" sz="4800" dirty="0"/>
            </a:br>
            <a:r>
              <a:rPr lang="en-GB" sz="4800" dirty="0"/>
              <a:t>Can you spot ‘fake news’?</a:t>
            </a:r>
            <a:endParaRPr sz="4800" dirty="0">
              <a:latin typeface="Arial"/>
              <a:ea typeface="Arial"/>
              <a:cs typeface="Arial"/>
              <a:sym typeface="Arial"/>
            </a:endParaRPr>
          </a:p>
        </p:txBody>
      </p:sp>
      <p:grpSp>
        <p:nvGrpSpPr>
          <p:cNvPr id="976" name="Google Shape;976;ge2286a765b_0_1276"/>
          <p:cNvGrpSpPr/>
          <p:nvPr/>
        </p:nvGrpSpPr>
        <p:grpSpPr>
          <a:xfrm>
            <a:off x="374151" y="197905"/>
            <a:ext cx="2762789" cy="506237"/>
            <a:chOff x="6676223" y="232242"/>
            <a:chExt cx="5133247" cy="940585"/>
          </a:xfrm>
        </p:grpSpPr>
        <p:grpSp>
          <p:nvGrpSpPr>
            <p:cNvPr id="977" name="Google Shape;977;ge2286a765b_0_1276"/>
            <p:cNvGrpSpPr/>
            <p:nvPr/>
          </p:nvGrpSpPr>
          <p:grpSpPr>
            <a:xfrm>
              <a:off x="10456026" y="522867"/>
              <a:ext cx="1353444" cy="504581"/>
              <a:chOff x="10456026" y="522867"/>
              <a:chExt cx="1353444" cy="504581"/>
            </a:xfrm>
          </p:grpSpPr>
          <p:grpSp>
            <p:nvGrpSpPr>
              <p:cNvPr id="978" name="Google Shape;978;ge2286a765b_0_1276"/>
              <p:cNvGrpSpPr/>
              <p:nvPr/>
            </p:nvGrpSpPr>
            <p:grpSpPr>
              <a:xfrm>
                <a:off x="11314887" y="522867"/>
                <a:ext cx="494509" cy="320473"/>
                <a:chOff x="9108110" y="975804"/>
                <a:chExt cx="894715" cy="579831"/>
              </a:xfrm>
            </p:grpSpPr>
            <p:sp>
              <p:nvSpPr>
                <p:cNvPr id="979" name="Google Shape;979;ge2286a765b_0_127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0" name="Google Shape;980;ge2286a765b_0_127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1" name="Google Shape;981;ge2286a765b_0_127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2" name="Google Shape;982;ge2286a765b_0_127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3" name="Google Shape;983;ge2286a765b_0_127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4" name="Google Shape;984;ge2286a765b_0_127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5" name="Google Shape;985;ge2286a765b_0_127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6" name="Google Shape;986;ge2286a765b_0_127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7" name="Google Shape;987;ge2286a765b_0_127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88" name="Google Shape;988;ge2286a765b_0_127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9" name="Google Shape;989;ge2286a765b_0_127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90" name="Google Shape;990;ge2286a765b_0_127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1" name="Google Shape;991;ge2286a765b_0_127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992" name="Google Shape;992;ge2286a765b_0_1276"/>
            <p:cNvGrpSpPr/>
            <p:nvPr/>
          </p:nvGrpSpPr>
          <p:grpSpPr>
            <a:xfrm>
              <a:off x="6676223" y="232242"/>
              <a:ext cx="959888" cy="940585"/>
              <a:chOff x="715379" y="449977"/>
              <a:chExt cx="1736725" cy="1701800"/>
            </a:xfrm>
          </p:grpSpPr>
          <p:sp>
            <p:nvSpPr>
              <p:cNvPr id="993" name="Google Shape;993;ge2286a765b_0_127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4" name="Google Shape;994;ge2286a765b_0_127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5" name="Google Shape;995;ge2286a765b_0_127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6" name="Google Shape;996;ge2286a765b_0_127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7" name="Google Shape;997;ge2286a765b_0_127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8" name="Google Shape;998;ge2286a765b_0_127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9" name="Google Shape;999;ge2286a765b_0_127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0" name="Google Shape;1000;ge2286a765b_0_127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1" name="Google Shape;1001;ge2286a765b_0_127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2" name="Google Shape;1002;ge2286a765b_0_127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3" name="Google Shape;1003;ge2286a765b_0_127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4" name="Google Shape;1004;ge2286a765b_0_127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5" name="Google Shape;1005;ge2286a765b_0_127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6" name="Google Shape;1006;ge2286a765b_0_127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7" name="Google Shape;1007;ge2286a765b_0_127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8" name="Google Shape;1008;ge2286a765b_0_127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009" name="Google Shape;1009;ge2286a765b_0_127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010" name="Google Shape;1010;ge2286a765b_0_1276"/>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1011" name="Google Shape;1011;ge2286a765b_0_1276"/>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1012" name="Google Shape;1012;ge2286a765b_0_1276"/>
          <p:cNvCxnSpPr/>
          <p:nvPr/>
        </p:nvCxnSpPr>
        <p:spPr>
          <a:xfrm>
            <a:off x="5666125" y="5830310"/>
            <a:ext cx="786000" cy="0"/>
          </a:xfrm>
          <a:prstGeom prst="straightConnector1">
            <a:avLst/>
          </a:prstGeom>
          <a:noFill/>
          <a:ln w="127000" cap="flat" cmpd="sng">
            <a:solidFill>
              <a:srgbClr val="A7262A"/>
            </a:solidFill>
            <a:prstDash val="solid"/>
            <a:miter lim="800000"/>
            <a:headEnd type="none" w="sm" len="sm"/>
            <a:tailEnd type="none" w="sm" len="sm"/>
          </a:ln>
        </p:spPr>
      </p:cxnSp>
    </p:spTree>
    <p:extLst>
      <p:ext uri="{BB962C8B-B14F-4D97-AF65-F5344CB8AC3E}">
        <p14:creationId xmlns:p14="http://schemas.microsoft.com/office/powerpoint/2010/main" val="267274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18" name="Google Shape;1018;p1"/>
          <p:cNvGrpSpPr/>
          <p:nvPr/>
        </p:nvGrpSpPr>
        <p:grpSpPr>
          <a:xfrm>
            <a:off x="374053" y="197901"/>
            <a:ext cx="2762714" cy="506223"/>
            <a:chOff x="6676223" y="232242"/>
            <a:chExt cx="5133247" cy="940585"/>
          </a:xfrm>
        </p:grpSpPr>
        <p:grpSp>
          <p:nvGrpSpPr>
            <p:cNvPr id="1019" name="Google Shape;1019;p1"/>
            <p:cNvGrpSpPr/>
            <p:nvPr/>
          </p:nvGrpSpPr>
          <p:grpSpPr>
            <a:xfrm>
              <a:off x="10456026" y="522866"/>
              <a:ext cx="1353444" cy="504582"/>
              <a:chOff x="10456026" y="522866"/>
              <a:chExt cx="1353444" cy="504582"/>
            </a:xfrm>
          </p:grpSpPr>
          <p:grpSp>
            <p:nvGrpSpPr>
              <p:cNvPr id="1020" name="Google Shape;1020;p1"/>
              <p:cNvGrpSpPr/>
              <p:nvPr/>
            </p:nvGrpSpPr>
            <p:grpSpPr>
              <a:xfrm>
                <a:off x="11314887" y="522866"/>
                <a:ext cx="494509" cy="320473"/>
                <a:chOff x="9108110" y="975804"/>
                <a:chExt cx="894715" cy="579831"/>
              </a:xfrm>
            </p:grpSpPr>
            <p:sp>
              <p:nvSpPr>
                <p:cNvPr id="1021" name="Google Shape;1021;p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2" name="Google Shape;1022;p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3" name="Google Shape;1023;p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4" name="Google Shape;1024;p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5" name="Google Shape;1025;p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6" name="Google Shape;1026;p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7" name="Google Shape;1027;p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8" name="Google Shape;1028;p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9" name="Google Shape;1029;p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30" name="Google Shape;1030;p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1" name="Google Shape;1031;p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32" name="Google Shape;1032;p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3" name="Google Shape;1033;p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4" name="Google Shape;1034;p1"/>
            <p:cNvGrpSpPr/>
            <p:nvPr/>
          </p:nvGrpSpPr>
          <p:grpSpPr>
            <a:xfrm>
              <a:off x="6676223" y="232242"/>
              <a:ext cx="959888" cy="940585"/>
              <a:chOff x="715379" y="449977"/>
              <a:chExt cx="1736725" cy="1701800"/>
            </a:xfrm>
          </p:grpSpPr>
          <p:sp>
            <p:nvSpPr>
              <p:cNvPr id="1035" name="Google Shape;1035;p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6" name="Google Shape;1036;p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7" name="Google Shape;1037;p1"/>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8" name="Google Shape;1038;p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9" name="Google Shape;1039;p1"/>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0" name="Google Shape;1040;p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1" name="Google Shape;1041;p1"/>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2" name="Google Shape;1042;p1"/>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3" name="Google Shape;1043;p1"/>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4" name="Google Shape;1044;p1"/>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5" name="Google Shape;1045;p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6" name="Google Shape;1046;p1"/>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7" name="Google Shape;1047;p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8" name="Google Shape;1048;p1"/>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9" name="Google Shape;1049;p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0" name="Google Shape;1050;p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051" name="Google Shape;1051;p1"/>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052" name="Google Shape;1052;p1"/>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053" name="Google Shape;1053;p1"/>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1054" name="Google Shape;1054;p1"/>
          <p:cNvPicPr preferRelativeResize="0"/>
          <p:nvPr/>
        </p:nvPicPr>
        <p:blipFill rotWithShape="1">
          <a:blip r:embed="rId14">
            <a:alphaModFix/>
          </a:blip>
          <a:srcRect/>
          <a:stretch/>
        </p:blipFill>
        <p:spPr>
          <a:xfrm>
            <a:off x="10270318" y="3783100"/>
            <a:ext cx="1318986" cy="1459850"/>
          </a:xfrm>
          <a:prstGeom prst="rect">
            <a:avLst/>
          </a:prstGeom>
          <a:noFill/>
          <a:ln>
            <a:noFill/>
          </a:ln>
        </p:spPr>
      </p:pic>
      <p:pic>
        <p:nvPicPr>
          <p:cNvPr id="1055" name="Google Shape;1055;p1"/>
          <p:cNvPicPr preferRelativeResize="0"/>
          <p:nvPr/>
        </p:nvPicPr>
        <p:blipFill rotWithShape="1">
          <a:blip r:embed="rId15">
            <a:alphaModFix/>
          </a:blip>
          <a:srcRect/>
          <a:stretch/>
        </p:blipFill>
        <p:spPr>
          <a:xfrm>
            <a:off x="8499289" y="3783100"/>
            <a:ext cx="1364225" cy="1459849"/>
          </a:xfrm>
          <a:prstGeom prst="rect">
            <a:avLst/>
          </a:prstGeom>
          <a:noFill/>
          <a:ln>
            <a:noFill/>
          </a:ln>
        </p:spPr>
      </p:pic>
      <p:sp>
        <p:nvSpPr>
          <p:cNvPr id="1056" name="Google Shape;1056;p1"/>
          <p:cNvSpPr txBox="1"/>
          <p:nvPr/>
        </p:nvSpPr>
        <p:spPr>
          <a:xfrm>
            <a:off x="8589304" y="5146376"/>
            <a:ext cx="3000000" cy="659125"/>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1000"/>
              </a:spcBef>
              <a:spcAft>
                <a:spcPts val="0"/>
              </a:spcAft>
              <a:buClr>
                <a:srgbClr val="000000"/>
              </a:buClr>
              <a:buSzPts val="2500"/>
              <a:buFont typeface="Arial"/>
              <a:buNone/>
            </a:pPr>
            <a:r>
              <a:rPr lang="en-GB" sz="2500" b="1" i="0" u="none" strike="noStrike" cap="none" dirty="0">
                <a:solidFill>
                  <a:srgbClr val="00B050"/>
                </a:solidFill>
                <a:latin typeface="Arial"/>
                <a:ea typeface="Arial"/>
                <a:cs typeface="Arial"/>
                <a:sym typeface="Arial"/>
              </a:rPr>
              <a:t>Real </a:t>
            </a:r>
            <a:r>
              <a:rPr lang="en-GB" sz="2500" b="1" i="0" u="none" strike="noStrike" cap="none" dirty="0">
                <a:solidFill>
                  <a:srgbClr val="38761D"/>
                </a:solidFill>
                <a:latin typeface="Arial"/>
                <a:ea typeface="Arial"/>
                <a:cs typeface="Arial"/>
                <a:sym typeface="Arial"/>
              </a:rPr>
              <a:t>  </a:t>
            </a:r>
            <a:r>
              <a:rPr lang="en-GB" sz="2500" b="0" i="0" u="none" strike="noStrike" cap="none" dirty="0">
                <a:solidFill>
                  <a:schemeClr val="dk1"/>
                </a:solidFill>
                <a:latin typeface="Arial"/>
                <a:ea typeface="Arial"/>
                <a:cs typeface="Arial"/>
                <a:sym typeface="Arial"/>
              </a:rPr>
              <a:t>or   </a:t>
            </a:r>
            <a:r>
              <a:rPr lang="en-GB" sz="2500" b="1" i="0" u="none" strike="noStrike" cap="none" dirty="0">
                <a:solidFill>
                  <a:srgbClr val="FF2A00"/>
                </a:solidFill>
                <a:latin typeface="Arial"/>
                <a:ea typeface="Arial"/>
                <a:cs typeface="Arial"/>
                <a:sym typeface="Arial"/>
              </a:rPr>
              <a:t>Fake</a:t>
            </a:r>
            <a:endParaRPr sz="1400" b="1" i="0" u="none" strike="noStrike" cap="none" dirty="0">
              <a:solidFill>
                <a:srgbClr val="FF2A00"/>
              </a:solidFill>
              <a:latin typeface="Arial"/>
              <a:ea typeface="Arial"/>
              <a:cs typeface="Arial"/>
              <a:sym typeface="Arial"/>
            </a:endParaRPr>
          </a:p>
        </p:txBody>
      </p:sp>
      <p:pic>
        <p:nvPicPr>
          <p:cNvPr id="1057" name="Google Shape;1057;p1"/>
          <p:cNvPicPr preferRelativeResize="0"/>
          <p:nvPr/>
        </p:nvPicPr>
        <p:blipFill rotWithShape="1">
          <a:blip r:embed="rId16">
            <a:alphaModFix/>
          </a:blip>
          <a:srcRect l="14519" t="14136" r="17007" b="11175"/>
          <a:stretch/>
        </p:blipFill>
        <p:spPr>
          <a:xfrm>
            <a:off x="374053" y="1102508"/>
            <a:ext cx="7718432" cy="4733592"/>
          </a:xfrm>
          <a:prstGeom prst="rect">
            <a:avLst/>
          </a:prstGeom>
          <a:noFill/>
          <a:ln>
            <a:noFill/>
          </a:ln>
        </p:spPr>
      </p:pic>
      <p:sp>
        <p:nvSpPr>
          <p:cNvPr id="3" name="TextBox 2">
            <a:extLst>
              <a:ext uri="{FF2B5EF4-FFF2-40B4-BE49-F238E27FC236}">
                <a16:creationId xmlns:a16="http://schemas.microsoft.com/office/drawing/2014/main" id="{F38AF096-8FD3-E84B-A9B5-43E7917DC979}"/>
              </a:ext>
            </a:extLst>
          </p:cNvPr>
          <p:cNvSpPr txBox="1"/>
          <p:nvPr/>
        </p:nvSpPr>
        <p:spPr>
          <a:xfrm>
            <a:off x="8095125" y="639489"/>
            <a:ext cx="3362729" cy="2966966"/>
          </a:xfrm>
          <a:prstGeom prst="rect">
            <a:avLst/>
          </a:prstGeom>
          <a:noFill/>
        </p:spPr>
        <p:txBody>
          <a:bodyPr wrap="square" rtlCol="0">
            <a:spAutoFit/>
          </a:bodyPr>
          <a:lstStyle/>
          <a:p>
            <a:pPr marL="457200" lvl="0" indent="-228600">
              <a:lnSpc>
                <a:spcPct val="90000"/>
              </a:lnSpc>
              <a:spcBef>
                <a:spcPts val="1000"/>
              </a:spcBef>
              <a:buClr>
                <a:srgbClr val="888888"/>
              </a:buClr>
              <a:buSzPts val="2400"/>
            </a:pPr>
            <a:r>
              <a:rPr lang="en-GB" sz="2400" dirty="0">
                <a:solidFill>
                  <a:schemeClr val="dk1"/>
                </a:solidFill>
              </a:rPr>
              <a:t>   </a:t>
            </a:r>
            <a:r>
              <a:rPr lang="en-GB" sz="3200" dirty="0">
                <a:solidFill>
                  <a:schemeClr val="dk1"/>
                </a:solidFill>
              </a:rPr>
              <a:t>Did this pilot take a selfie out of the cockpit window during a flight?</a:t>
            </a:r>
            <a:endParaRPr lang="en-GB" sz="3200" dirty="0"/>
          </a:p>
          <a:p>
            <a:endParaRPr lang="en-US" dirty="0"/>
          </a:p>
        </p:txBody>
      </p:sp>
    </p:spTree>
    <p:extLst>
      <p:ext uri="{BB962C8B-B14F-4D97-AF65-F5344CB8AC3E}">
        <p14:creationId xmlns:p14="http://schemas.microsoft.com/office/powerpoint/2010/main" val="314878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ge67a4de440_0_44"/>
          <p:cNvSpPr txBox="1">
            <a:spLocks noGrp="1"/>
          </p:cNvSpPr>
          <p:nvPr>
            <p:ph type="body" idx="1"/>
          </p:nvPr>
        </p:nvSpPr>
        <p:spPr>
          <a:xfrm>
            <a:off x="268365" y="5515673"/>
            <a:ext cx="8349300" cy="752700"/>
          </a:xfrm>
          <a:prstGeom prst="rect">
            <a:avLst/>
          </a:prstGeom>
          <a:noFill/>
          <a:ln>
            <a:noFill/>
          </a:ln>
        </p:spPr>
        <p:txBody>
          <a:bodyPr spcFirstLastPara="1" wrap="square" lIns="91425" tIns="45700" rIns="91425" bIns="45700" anchor="t" anchorCtr="0">
            <a:normAutofit fontScale="92500"/>
          </a:bodyPr>
          <a:lstStyle/>
          <a:p>
            <a:pPr marL="457200" lvl="0" indent="-228600" algn="ctr" rtl="0">
              <a:lnSpc>
                <a:spcPct val="90000"/>
              </a:lnSpc>
              <a:spcBef>
                <a:spcPts val="1000"/>
              </a:spcBef>
              <a:spcAft>
                <a:spcPts val="0"/>
              </a:spcAft>
              <a:buClr>
                <a:srgbClr val="888888"/>
              </a:buClr>
              <a:buSzPct val="112216"/>
              <a:buNone/>
            </a:pPr>
            <a:r>
              <a:rPr lang="en-GB" sz="2500" b="1">
                <a:solidFill>
                  <a:srgbClr val="FF0000"/>
                </a:solidFill>
              </a:rPr>
              <a:t>Fake</a:t>
            </a:r>
            <a:r>
              <a:rPr lang="en-GB" sz="2500">
                <a:solidFill>
                  <a:schemeClr val="dk1"/>
                </a:solidFill>
                <a:latin typeface="Arial"/>
                <a:ea typeface="Arial"/>
                <a:cs typeface="Arial"/>
                <a:sym typeface="Arial"/>
              </a:rPr>
              <a:t>. The photo was clicked before the flight had taken </a:t>
            </a:r>
            <a:r>
              <a:rPr lang="en-GB" sz="250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off</a:t>
            </a:r>
            <a:r>
              <a:rPr lang="en-GB" sz="2500">
                <a:solidFill>
                  <a:schemeClr val="dk1"/>
                </a:solidFill>
                <a:latin typeface="Arial"/>
                <a:ea typeface="Arial"/>
                <a:cs typeface="Arial"/>
                <a:sym typeface="Arial"/>
              </a:rPr>
              <a:t> </a:t>
            </a:r>
            <a:endParaRPr sz="2500">
              <a:latin typeface="Arial"/>
              <a:ea typeface="Arial"/>
              <a:cs typeface="Arial"/>
              <a:sym typeface="Arial"/>
            </a:endParaRPr>
          </a:p>
        </p:txBody>
      </p:sp>
      <p:sp>
        <p:nvSpPr>
          <p:cNvPr id="1063" name="Google Shape;1063;ge67a4de440_0_4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4" name="Google Shape;1064;ge67a4de440_0_44"/>
          <p:cNvPicPr preferRelativeResize="0"/>
          <p:nvPr/>
        </p:nvPicPr>
        <p:blipFill rotWithShape="1">
          <a:blip r:embed="rId3">
            <a:alphaModFix/>
          </a:blip>
          <a:srcRect/>
          <a:stretch/>
        </p:blipFill>
        <p:spPr>
          <a:xfrm>
            <a:off x="800110" y="1817840"/>
            <a:ext cx="7556641" cy="3551621"/>
          </a:xfrm>
          <a:prstGeom prst="rect">
            <a:avLst/>
          </a:prstGeom>
          <a:noFill/>
          <a:ln>
            <a:noFill/>
          </a:ln>
        </p:spPr>
      </p:pic>
      <p:grpSp>
        <p:nvGrpSpPr>
          <p:cNvPr id="1065" name="Google Shape;1065;ge67a4de440_0_44"/>
          <p:cNvGrpSpPr/>
          <p:nvPr/>
        </p:nvGrpSpPr>
        <p:grpSpPr>
          <a:xfrm>
            <a:off x="374053" y="197901"/>
            <a:ext cx="2762714" cy="506223"/>
            <a:chOff x="6676223" y="232242"/>
            <a:chExt cx="5133247" cy="940585"/>
          </a:xfrm>
        </p:grpSpPr>
        <p:grpSp>
          <p:nvGrpSpPr>
            <p:cNvPr id="1066" name="Google Shape;1066;ge67a4de440_0_44"/>
            <p:cNvGrpSpPr/>
            <p:nvPr/>
          </p:nvGrpSpPr>
          <p:grpSpPr>
            <a:xfrm>
              <a:off x="10456026" y="522866"/>
              <a:ext cx="1353444" cy="504582"/>
              <a:chOff x="10456026" y="522866"/>
              <a:chExt cx="1353444" cy="504582"/>
            </a:xfrm>
          </p:grpSpPr>
          <p:grpSp>
            <p:nvGrpSpPr>
              <p:cNvPr id="1067" name="Google Shape;1067;ge67a4de440_0_44"/>
              <p:cNvGrpSpPr/>
              <p:nvPr/>
            </p:nvGrpSpPr>
            <p:grpSpPr>
              <a:xfrm>
                <a:off x="11314887" y="522866"/>
                <a:ext cx="494509" cy="320473"/>
                <a:chOff x="9108110" y="975804"/>
                <a:chExt cx="894715" cy="579831"/>
              </a:xfrm>
            </p:grpSpPr>
            <p:sp>
              <p:nvSpPr>
                <p:cNvPr id="1068" name="Google Shape;1068;ge67a4de440_0_44"/>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9" name="Google Shape;1069;ge67a4de440_0_44"/>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0" name="Google Shape;1070;ge67a4de440_0_44"/>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1" name="Google Shape;1071;ge67a4de440_0_44"/>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2" name="Google Shape;1072;ge67a4de440_0_44"/>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3" name="Google Shape;1073;ge67a4de440_0_44"/>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4" name="Google Shape;1074;ge67a4de440_0_44"/>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5" name="Google Shape;1075;ge67a4de440_0_44"/>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6" name="Google Shape;1076;ge67a4de440_0_44"/>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77" name="Google Shape;1077;ge67a4de440_0_44"/>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8" name="Google Shape;1078;ge67a4de440_0_44"/>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79" name="Google Shape;1079;ge67a4de440_0_44"/>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0" name="Google Shape;1080;ge67a4de440_0_44"/>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81" name="Google Shape;1081;ge67a4de440_0_44"/>
            <p:cNvGrpSpPr/>
            <p:nvPr/>
          </p:nvGrpSpPr>
          <p:grpSpPr>
            <a:xfrm>
              <a:off x="6676223" y="232242"/>
              <a:ext cx="959888" cy="940585"/>
              <a:chOff x="715379" y="449977"/>
              <a:chExt cx="1736725" cy="1701800"/>
            </a:xfrm>
          </p:grpSpPr>
          <p:sp>
            <p:nvSpPr>
              <p:cNvPr id="1082" name="Google Shape;1082;ge67a4de440_0_44"/>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3" name="Google Shape;1083;ge67a4de440_0_44"/>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4" name="Google Shape;1084;ge67a4de440_0_44"/>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5" name="Google Shape;1085;ge67a4de440_0_44"/>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6" name="Google Shape;1086;ge67a4de440_0_44"/>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7" name="Google Shape;1087;ge67a4de440_0_44"/>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8" name="Google Shape;1088;ge67a4de440_0_44"/>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9" name="Google Shape;1089;ge67a4de440_0_44"/>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0" name="Google Shape;1090;ge67a4de440_0_44"/>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1" name="Google Shape;1091;ge67a4de440_0_44"/>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2" name="Google Shape;1092;ge67a4de440_0_44"/>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3" name="Google Shape;1093;ge67a4de440_0_44"/>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4" name="Google Shape;1094;ge67a4de440_0_44"/>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5" name="Google Shape;1095;ge67a4de440_0_44"/>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6" name="Google Shape;1096;ge67a4de440_0_44"/>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7" name="Google Shape;1097;ge67a4de440_0_44"/>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098" name="Google Shape;1098;ge67a4de440_0_44"/>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1099" name="Google Shape;1099;ge67a4de440_0_44"/>
          <p:cNvPicPr preferRelativeResize="0"/>
          <p:nvPr/>
        </p:nvPicPr>
        <p:blipFill rotWithShape="1">
          <a:blip r:embed="rId13">
            <a:alphaModFix/>
          </a:blip>
          <a:srcRect/>
          <a:stretch/>
        </p:blipFill>
        <p:spPr>
          <a:xfrm>
            <a:off x="384645" y="784985"/>
            <a:ext cx="2771394" cy="178051"/>
          </a:xfrm>
          <a:prstGeom prst="rect">
            <a:avLst/>
          </a:prstGeom>
          <a:noFill/>
          <a:ln>
            <a:noFill/>
          </a:ln>
        </p:spPr>
      </p:pic>
      <p:pic>
        <p:nvPicPr>
          <p:cNvPr id="1100" name="Google Shape;1100;ge67a4de440_0_44"/>
          <p:cNvPicPr preferRelativeResize="0"/>
          <p:nvPr/>
        </p:nvPicPr>
        <p:blipFill rotWithShape="1">
          <a:blip r:embed="rId14">
            <a:alphaModFix/>
          </a:blip>
          <a:srcRect l="49898" t="29329" r="27004" b="30302"/>
          <a:stretch/>
        </p:blipFill>
        <p:spPr>
          <a:xfrm rot="-5400000">
            <a:off x="11114399" y="5802155"/>
            <a:ext cx="634596" cy="1567032"/>
          </a:xfrm>
          <a:prstGeom prst="rect">
            <a:avLst/>
          </a:prstGeom>
          <a:noFill/>
          <a:ln>
            <a:noFill/>
          </a:ln>
        </p:spPr>
      </p:pic>
      <p:pic>
        <p:nvPicPr>
          <p:cNvPr id="1101" name="Google Shape;1101;ge67a4de440_0_44"/>
          <p:cNvPicPr preferRelativeResize="0"/>
          <p:nvPr/>
        </p:nvPicPr>
        <p:blipFill rotWithShape="1">
          <a:blip r:embed="rId15">
            <a:alphaModFix/>
          </a:blip>
          <a:srcRect/>
          <a:stretch/>
        </p:blipFill>
        <p:spPr>
          <a:xfrm>
            <a:off x="9741927" y="2699075"/>
            <a:ext cx="1318986" cy="1459850"/>
          </a:xfrm>
          <a:prstGeom prst="rect">
            <a:avLst/>
          </a:prstGeom>
          <a:noFill/>
          <a:ln>
            <a:noFill/>
          </a:ln>
        </p:spPr>
      </p:pic>
    </p:spTree>
    <p:extLst>
      <p:ext uri="{BB962C8B-B14F-4D97-AF65-F5344CB8AC3E}">
        <p14:creationId xmlns:p14="http://schemas.microsoft.com/office/powerpoint/2010/main" val="136872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e67a4de440_0_174"/>
          <p:cNvSpPr txBox="1">
            <a:spLocks noGrp="1"/>
          </p:cNvSpPr>
          <p:nvPr>
            <p:ph type="title"/>
          </p:nvPr>
        </p:nvSpPr>
        <p:spPr>
          <a:xfrm>
            <a:off x="6358025" y="1142568"/>
            <a:ext cx="4836900" cy="2539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GB" sz="3200" dirty="0">
                <a:latin typeface="Arial"/>
                <a:ea typeface="Arial"/>
                <a:cs typeface="Arial"/>
                <a:sym typeface="Arial"/>
              </a:rPr>
              <a:t>Is this a “Magic Tap” Fountain</a:t>
            </a:r>
            <a:r>
              <a:rPr lang="en-GB" sz="3200" dirty="0"/>
              <a:t>?</a:t>
            </a:r>
            <a:endParaRPr sz="32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p:txBody>
      </p:sp>
      <p:grpSp>
        <p:nvGrpSpPr>
          <p:cNvPr id="1111" name="Google Shape;1111;ge67a4de440_0_174"/>
          <p:cNvGrpSpPr/>
          <p:nvPr/>
        </p:nvGrpSpPr>
        <p:grpSpPr>
          <a:xfrm>
            <a:off x="374053" y="197901"/>
            <a:ext cx="2762714" cy="506223"/>
            <a:chOff x="6676223" y="232242"/>
            <a:chExt cx="5133247" cy="940585"/>
          </a:xfrm>
        </p:grpSpPr>
        <p:grpSp>
          <p:nvGrpSpPr>
            <p:cNvPr id="1112" name="Google Shape;1112;ge67a4de440_0_174"/>
            <p:cNvGrpSpPr/>
            <p:nvPr/>
          </p:nvGrpSpPr>
          <p:grpSpPr>
            <a:xfrm>
              <a:off x="10456026" y="522865"/>
              <a:ext cx="1353444" cy="504583"/>
              <a:chOff x="10456026" y="522865"/>
              <a:chExt cx="1353444" cy="504583"/>
            </a:xfrm>
          </p:grpSpPr>
          <p:grpSp>
            <p:nvGrpSpPr>
              <p:cNvPr id="1113" name="Google Shape;1113;ge67a4de440_0_174"/>
              <p:cNvGrpSpPr/>
              <p:nvPr/>
            </p:nvGrpSpPr>
            <p:grpSpPr>
              <a:xfrm>
                <a:off x="11314887" y="522865"/>
                <a:ext cx="494509" cy="320473"/>
                <a:chOff x="9108110" y="975804"/>
                <a:chExt cx="894715" cy="579831"/>
              </a:xfrm>
            </p:grpSpPr>
            <p:sp>
              <p:nvSpPr>
                <p:cNvPr id="1114" name="Google Shape;1114;ge67a4de440_0_174"/>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5" name="Google Shape;1115;ge67a4de440_0_174"/>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6" name="Google Shape;1116;ge67a4de440_0_174"/>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7" name="Google Shape;1117;ge67a4de440_0_174"/>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8" name="Google Shape;1118;ge67a4de440_0_174"/>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9" name="Google Shape;1119;ge67a4de440_0_174"/>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0" name="Google Shape;1120;ge67a4de440_0_174"/>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1" name="Google Shape;1121;ge67a4de440_0_174"/>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2" name="Google Shape;1122;ge67a4de440_0_174"/>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23" name="Google Shape;1123;ge67a4de440_0_174"/>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4" name="Google Shape;1124;ge67a4de440_0_174"/>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25" name="Google Shape;1125;ge67a4de440_0_174"/>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6" name="Google Shape;1126;ge67a4de440_0_174"/>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27" name="Google Shape;1127;ge67a4de440_0_174"/>
            <p:cNvGrpSpPr/>
            <p:nvPr/>
          </p:nvGrpSpPr>
          <p:grpSpPr>
            <a:xfrm>
              <a:off x="6676223" y="232242"/>
              <a:ext cx="959888" cy="940585"/>
              <a:chOff x="715379" y="449977"/>
              <a:chExt cx="1736725" cy="1701800"/>
            </a:xfrm>
          </p:grpSpPr>
          <p:sp>
            <p:nvSpPr>
              <p:cNvPr id="1128" name="Google Shape;1128;ge67a4de440_0_174"/>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9" name="Google Shape;1129;ge67a4de440_0_174"/>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0" name="Google Shape;1130;ge67a4de440_0_174"/>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1" name="Google Shape;1131;ge67a4de440_0_174"/>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2" name="Google Shape;1132;ge67a4de440_0_174"/>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3" name="Google Shape;1133;ge67a4de440_0_174"/>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4" name="Google Shape;1134;ge67a4de440_0_174"/>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5" name="Google Shape;1135;ge67a4de440_0_174"/>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6" name="Google Shape;1136;ge67a4de440_0_174"/>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7" name="Google Shape;1137;ge67a4de440_0_174"/>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8" name="Google Shape;1138;ge67a4de440_0_174"/>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9" name="Google Shape;1139;ge67a4de440_0_174"/>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0" name="Google Shape;1140;ge67a4de440_0_174"/>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1" name="Google Shape;1141;ge67a4de440_0_174"/>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2" name="Google Shape;1142;ge67a4de440_0_174"/>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3" name="Google Shape;1143;ge67a4de440_0_174"/>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144" name="Google Shape;1144;ge67a4de440_0_174"/>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145" name="Google Shape;1145;ge67a4de440_0_174"/>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146" name="Google Shape;1146;ge67a4de440_0_174"/>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1147" name="Google Shape;1147;ge67a4de440_0_174"/>
          <p:cNvPicPr preferRelativeResize="0"/>
          <p:nvPr/>
        </p:nvPicPr>
        <p:blipFill rotWithShape="1">
          <a:blip r:embed="rId14">
            <a:alphaModFix/>
          </a:blip>
          <a:srcRect l="4019" t="12669" r="2066" b="13801"/>
          <a:stretch/>
        </p:blipFill>
        <p:spPr>
          <a:xfrm>
            <a:off x="384650" y="1645425"/>
            <a:ext cx="5031402" cy="3761775"/>
          </a:xfrm>
          <a:prstGeom prst="rect">
            <a:avLst/>
          </a:prstGeom>
          <a:noFill/>
          <a:ln>
            <a:noFill/>
          </a:ln>
        </p:spPr>
      </p:pic>
      <p:pic>
        <p:nvPicPr>
          <p:cNvPr id="1148" name="Google Shape;1148;ge67a4de440_0_174"/>
          <p:cNvPicPr preferRelativeResize="0"/>
          <p:nvPr/>
        </p:nvPicPr>
        <p:blipFill rotWithShape="1">
          <a:blip r:embed="rId15">
            <a:alphaModFix/>
          </a:blip>
          <a:srcRect/>
          <a:stretch/>
        </p:blipFill>
        <p:spPr>
          <a:xfrm>
            <a:off x="8611162" y="3441062"/>
            <a:ext cx="1318986" cy="1459850"/>
          </a:xfrm>
          <a:prstGeom prst="rect">
            <a:avLst/>
          </a:prstGeom>
          <a:noFill/>
          <a:ln>
            <a:noFill/>
          </a:ln>
        </p:spPr>
      </p:pic>
      <p:pic>
        <p:nvPicPr>
          <p:cNvPr id="1149" name="Google Shape;1149;ge67a4de440_0_174"/>
          <p:cNvPicPr preferRelativeResize="0"/>
          <p:nvPr/>
        </p:nvPicPr>
        <p:blipFill rotWithShape="1">
          <a:blip r:embed="rId16">
            <a:alphaModFix/>
          </a:blip>
          <a:srcRect/>
          <a:stretch/>
        </p:blipFill>
        <p:spPr>
          <a:xfrm>
            <a:off x="6775950" y="3429000"/>
            <a:ext cx="1364225" cy="1459849"/>
          </a:xfrm>
          <a:prstGeom prst="rect">
            <a:avLst/>
          </a:prstGeom>
          <a:noFill/>
          <a:ln>
            <a:noFill/>
          </a:ln>
        </p:spPr>
      </p:pic>
      <p:sp>
        <p:nvSpPr>
          <p:cNvPr id="1150" name="Google Shape;1150;ge67a4de440_0_174"/>
          <p:cNvSpPr txBox="1"/>
          <p:nvPr/>
        </p:nvSpPr>
        <p:spPr>
          <a:xfrm>
            <a:off x="6930148" y="5111938"/>
            <a:ext cx="3000000" cy="659125"/>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1000"/>
              </a:spcBef>
              <a:spcAft>
                <a:spcPts val="0"/>
              </a:spcAft>
              <a:buClr>
                <a:srgbClr val="000000"/>
              </a:buClr>
              <a:buSzPts val="2500"/>
              <a:buFont typeface="Arial"/>
              <a:buNone/>
            </a:pPr>
            <a:r>
              <a:rPr lang="en-GB" sz="2500" b="1" i="0" u="none" strike="noStrike" cap="none" dirty="0">
                <a:solidFill>
                  <a:srgbClr val="00B050"/>
                </a:solidFill>
                <a:latin typeface="Arial"/>
                <a:ea typeface="Arial"/>
                <a:cs typeface="Arial"/>
                <a:sym typeface="Arial"/>
              </a:rPr>
              <a:t>Real </a:t>
            </a:r>
            <a:r>
              <a:rPr lang="en-GB" sz="2500" b="1" i="0" u="none" strike="noStrike" cap="none" dirty="0">
                <a:solidFill>
                  <a:srgbClr val="38761D"/>
                </a:solidFill>
                <a:latin typeface="Arial"/>
                <a:ea typeface="Arial"/>
                <a:cs typeface="Arial"/>
                <a:sym typeface="Arial"/>
              </a:rPr>
              <a:t>  </a:t>
            </a:r>
            <a:r>
              <a:rPr lang="en-GB" sz="2500" b="0" i="0" u="none" strike="noStrike" cap="none" dirty="0">
                <a:solidFill>
                  <a:schemeClr val="dk1"/>
                </a:solidFill>
                <a:latin typeface="Arial"/>
                <a:ea typeface="Arial"/>
                <a:cs typeface="Arial"/>
                <a:sym typeface="Arial"/>
              </a:rPr>
              <a:t>or   </a:t>
            </a:r>
            <a:r>
              <a:rPr lang="en-GB" sz="2500" b="1" i="0" u="none" strike="noStrike" cap="none" dirty="0">
                <a:solidFill>
                  <a:srgbClr val="FF2A00"/>
                </a:solidFill>
                <a:latin typeface="Arial"/>
                <a:ea typeface="Arial"/>
                <a:cs typeface="Arial"/>
                <a:sym typeface="Arial"/>
              </a:rPr>
              <a:t>Fake</a:t>
            </a:r>
            <a:endParaRPr sz="1400" b="1" i="0" u="none" strike="noStrike" cap="none" dirty="0">
              <a:solidFill>
                <a:srgbClr val="FF2A00"/>
              </a:solidFill>
              <a:latin typeface="Arial"/>
              <a:ea typeface="Arial"/>
              <a:cs typeface="Arial"/>
              <a:sym typeface="Arial"/>
            </a:endParaRPr>
          </a:p>
        </p:txBody>
      </p:sp>
    </p:spTree>
    <p:extLst>
      <p:ext uri="{BB962C8B-B14F-4D97-AF65-F5344CB8AC3E}">
        <p14:creationId xmlns:p14="http://schemas.microsoft.com/office/powerpoint/2010/main" val="218473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e67a4de440_0_218"/>
          <p:cNvSpPr txBox="1">
            <a:spLocks noGrp="1"/>
          </p:cNvSpPr>
          <p:nvPr>
            <p:ph type="title"/>
          </p:nvPr>
        </p:nvSpPr>
        <p:spPr>
          <a:xfrm>
            <a:off x="5767326" y="1402915"/>
            <a:ext cx="5691641" cy="21947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Arial"/>
              <a:buNone/>
            </a:pPr>
            <a:endParaRPr sz="3600" dirty="0">
              <a:solidFill>
                <a:srgbClr val="00B050"/>
              </a:solidFill>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r>
              <a:rPr lang="en-GB" sz="3200" dirty="0">
                <a:latin typeface="Arial"/>
                <a:ea typeface="Arial"/>
                <a:cs typeface="Arial"/>
                <a:sym typeface="Arial"/>
              </a:rPr>
              <a:t>This “Magic Tap Fountain” is in Aqualand, Puerto de Santa Maria, Spain</a:t>
            </a:r>
            <a:endParaRPr sz="3200" dirty="0">
              <a:latin typeface="Arial"/>
              <a:ea typeface="Arial"/>
              <a:cs typeface="Arial"/>
              <a:sym typeface="Arial"/>
            </a:endParaRPr>
          </a:p>
        </p:txBody>
      </p:sp>
      <p:grpSp>
        <p:nvGrpSpPr>
          <p:cNvPr id="1156" name="Google Shape;1156;ge67a4de440_0_218"/>
          <p:cNvGrpSpPr/>
          <p:nvPr/>
        </p:nvGrpSpPr>
        <p:grpSpPr>
          <a:xfrm>
            <a:off x="374053" y="197901"/>
            <a:ext cx="2762714" cy="506223"/>
            <a:chOff x="6676223" y="232242"/>
            <a:chExt cx="5133247" cy="940585"/>
          </a:xfrm>
        </p:grpSpPr>
        <p:grpSp>
          <p:nvGrpSpPr>
            <p:cNvPr id="1157" name="Google Shape;1157;ge67a4de440_0_218"/>
            <p:cNvGrpSpPr/>
            <p:nvPr/>
          </p:nvGrpSpPr>
          <p:grpSpPr>
            <a:xfrm>
              <a:off x="10456026" y="522865"/>
              <a:ext cx="1353444" cy="504583"/>
              <a:chOff x="10456026" y="522865"/>
              <a:chExt cx="1353444" cy="504583"/>
            </a:xfrm>
          </p:grpSpPr>
          <p:grpSp>
            <p:nvGrpSpPr>
              <p:cNvPr id="1158" name="Google Shape;1158;ge67a4de440_0_218"/>
              <p:cNvGrpSpPr/>
              <p:nvPr/>
            </p:nvGrpSpPr>
            <p:grpSpPr>
              <a:xfrm>
                <a:off x="11314887" y="522865"/>
                <a:ext cx="494509" cy="320473"/>
                <a:chOff x="9108110" y="975804"/>
                <a:chExt cx="894715" cy="579831"/>
              </a:xfrm>
            </p:grpSpPr>
            <p:sp>
              <p:nvSpPr>
                <p:cNvPr id="1159" name="Google Shape;1159;ge67a4de440_0_218"/>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0" name="Google Shape;1160;ge67a4de440_0_218"/>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1" name="Google Shape;1161;ge67a4de440_0_218"/>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2" name="Google Shape;1162;ge67a4de440_0_218"/>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3" name="Google Shape;1163;ge67a4de440_0_218"/>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4" name="Google Shape;1164;ge67a4de440_0_218"/>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5" name="Google Shape;1165;ge67a4de440_0_218"/>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6" name="Google Shape;1166;ge67a4de440_0_218"/>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7" name="Google Shape;1167;ge67a4de440_0_218"/>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68" name="Google Shape;1168;ge67a4de440_0_218"/>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9" name="Google Shape;1169;ge67a4de440_0_218"/>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70" name="Google Shape;1170;ge67a4de440_0_218"/>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1" name="Google Shape;1171;ge67a4de440_0_218"/>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72" name="Google Shape;1172;ge67a4de440_0_218"/>
            <p:cNvGrpSpPr/>
            <p:nvPr/>
          </p:nvGrpSpPr>
          <p:grpSpPr>
            <a:xfrm>
              <a:off x="6676223" y="232242"/>
              <a:ext cx="959888" cy="940585"/>
              <a:chOff x="715379" y="449977"/>
              <a:chExt cx="1736725" cy="1701800"/>
            </a:xfrm>
          </p:grpSpPr>
          <p:sp>
            <p:nvSpPr>
              <p:cNvPr id="1173" name="Google Shape;1173;ge67a4de440_0_218"/>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4" name="Google Shape;1174;ge67a4de440_0_218"/>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5" name="Google Shape;1175;ge67a4de440_0_218"/>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6" name="Google Shape;1176;ge67a4de440_0_218"/>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7" name="Google Shape;1177;ge67a4de440_0_218"/>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8" name="Google Shape;1178;ge67a4de440_0_218"/>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9" name="Google Shape;1179;ge67a4de440_0_218"/>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0" name="Google Shape;1180;ge67a4de440_0_218"/>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1" name="Google Shape;1181;ge67a4de440_0_218"/>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2" name="Google Shape;1182;ge67a4de440_0_218"/>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3" name="Google Shape;1183;ge67a4de440_0_218"/>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4" name="Google Shape;1184;ge67a4de440_0_218"/>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5" name="Google Shape;1185;ge67a4de440_0_218"/>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6" name="Google Shape;1186;ge67a4de440_0_218"/>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7" name="Google Shape;1187;ge67a4de440_0_218"/>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8" name="Google Shape;1188;ge67a4de440_0_218"/>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189" name="Google Shape;1189;ge67a4de440_0_218"/>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190" name="Google Shape;1190;ge67a4de440_0_218"/>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191" name="Google Shape;1191;ge67a4de440_0_218"/>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1192" name="Google Shape;1192;ge67a4de440_0_218"/>
          <p:cNvPicPr preferRelativeResize="0"/>
          <p:nvPr/>
        </p:nvPicPr>
        <p:blipFill rotWithShape="1">
          <a:blip r:embed="rId14">
            <a:alphaModFix/>
          </a:blip>
          <a:srcRect/>
          <a:stretch/>
        </p:blipFill>
        <p:spPr>
          <a:xfrm>
            <a:off x="7757802" y="3760950"/>
            <a:ext cx="1364225" cy="1459849"/>
          </a:xfrm>
          <a:prstGeom prst="rect">
            <a:avLst/>
          </a:prstGeom>
          <a:noFill/>
          <a:ln>
            <a:noFill/>
          </a:ln>
        </p:spPr>
      </p:pic>
      <p:pic>
        <p:nvPicPr>
          <p:cNvPr id="1193" name="Google Shape;1193;ge67a4de440_0_218"/>
          <p:cNvPicPr preferRelativeResize="0"/>
          <p:nvPr/>
        </p:nvPicPr>
        <p:blipFill rotWithShape="1">
          <a:blip r:embed="rId15">
            <a:alphaModFix/>
          </a:blip>
          <a:srcRect l="4019" r="2066" b="7825"/>
          <a:stretch/>
        </p:blipFill>
        <p:spPr>
          <a:xfrm>
            <a:off x="374050" y="1402925"/>
            <a:ext cx="5031402" cy="4716051"/>
          </a:xfrm>
          <a:prstGeom prst="rect">
            <a:avLst/>
          </a:prstGeom>
          <a:noFill/>
          <a:ln>
            <a:noFill/>
          </a:ln>
        </p:spPr>
      </p:pic>
    </p:spTree>
    <p:extLst>
      <p:ext uri="{BB962C8B-B14F-4D97-AF65-F5344CB8AC3E}">
        <p14:creationId xmlns:p14="http://schemas.microsoft.com/office/powerpoint/2010/main" val="183848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ge67a4de440_0_261"/>
          <p:cNvSpPr txBox="1">
            <a:spLocks noGrp="1"/>
          </p:cNvSpPr>
          <p:nvPr>
            <p:ph type="title"/>
          </p:nvPr>
        </p:nvSpPr>
        <p:spPr>
          <a:xfrm>
            <a:off x="6460470" y="572050"/>
            <a:ext cx="4836900" cy="4294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GB" sz="3200" dirty="0"/>
              <a:t>Is t</a:t>
            </a:r>
            <a:r>
              <a:rPr lang="en-GB" sz="3200" dirty="0">
                <a:latin typeface="Arial"/>
                <a:ea typeface="Arial"/>
                <a:cs typeface="Arial"/>
                <a:sym typeface="Arial"/>
              </a:rPr>
              <a:t>his how the roaring lion in the iconic MGM intro was filmed.</a:t>
            </a:r>
            <a:endParaRPr sz="32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a:p>
            <a:pPr marL="0" lvl="0" indent="0" algn="l" rtl="0">
              <a:lnSpc>
                <a:spcPct val="90000"/>
              </a:lnSpc>
              <a:spcBef>
                <a:spcPts val="0"/>
              </a:spcBef>
              <a:spcAft>
                <a:spcPts val="0"/>
              </a:spcAft>
              <a:buClr>
                <a:schemeClr val="dk1"/>
              </a:buClr>
              <a:buSzPts val="6000"/>
              <a:buFont typeface="Arial"/>
              <a:buNone/>
            </a:pPr>
            <a:endParaRPr sz="4100" dirty="0">
              <a:latin typeface="Arial"/>
              <a:ea typeface="Arial"/>
              <a:cs typeface="Arial"/>
              <a:sym typeface="Arial"/>
            </a:endParaRPr>
          </a:p>
        </p:txBody>
      </p:sp>
      <p:grpSp>
        <p:nvGrpSpPr>
          <p:cNvPr id="1203" name="Google Shape;1203;ge67a4de440_0_261"/>
          <p:cNvGrpSpPr/>
          <p:nvPr/>
        </p:nvGrpSpPr>
        <p:grpSpPr>
          <a:xfrm>
            <a:off x="374053" y="197901"/>
            <a:ext cx="2762714" cy="506223"/>
            <a:chOff x="6676223" y="232242"/>
            <a:chExt cx="5133247" cy="940585"/>
          </a:xfrm>
        </p:grpSpPr>
        <p:grpSp>
          <p:nvGrpSpPr>
            <p:cNvPr id="1204" name="Google Shape;1204;ge67a4de440_0_261"/>
            <p:cNvGrpSpPr/>
            <p:nvPr/>
          </p:nvGrpSpPr>
          <p:grpSpPr>
            <a:xfrm>
              <a:off x="10456026" y="522865"/>
              <a:ext cx="1353444" cy="504583"/>
              <a:chOff x="10456026" y="522865"/>
              <a:chExt cx="1353444" cy="504583"/>
            </a:xfrm>
          </p:grpSpPr>
          <p:grpSp>
            <p:nvGrpSpPr>
              <p:cNvPr id="1205" name="Google Shape;1205;ge67a4de440_0_261"/>
              <p:cNvGrpSpPr/>
              <p:nvPr/>
            </p:nvGrpSpPr>
            <p:grpSpPr>
              <a:xfrm>
                <a:off x="11314887" y="522865"/>
                <a:ext cx="494509" cy="320473"/>
                <a:chOff x="9108110" y="975804"/>
                <a:chExt cx="894715" cy="579831"/>
              </a:xfrm>
            </p:grpSpPr>
            <p:sp>
              <p:nvSpPr>
                <p:cNvPr id="1206" name="Google Shape;1206;ge67a4de440_0_26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7" name="Google Shape;1207;ge67a4de440_0_26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8" name="Google Shape;1208;ge67a4de440_0_26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9" name="Google Shape;1209;ge67a4de440_0_26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0" name="Google Shape;1210;ge67a4de440_0_26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1" name="Google Shape;1211;ge67a4de440_0_26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2" name="Google Shape;1212;ge67a4de440_0_26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3" name="Google Shape;1213;ge67a4de440_0_26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4" name="Google Shape;1214;ge67a4de440_0_26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15" name="Google Shape;1215;ge67a4de440_0_26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6" name="Google Shape;1216;ge67a4de440_0_26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17" name="Google Shape;1217;ge67a4de440_0_26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8" name="Google Shape;1218;ge67a4de440_0_26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19" name="Google Shape;1219;ge67a4de440_0_261"/>
            <p:cNvGrpSpPr/>
            <p:nvPr/>
          </p:nvGrpSpPr>
          <p:grpSpPr>
            <a:xfrm>
              <a:off x="6676223" y="232242"/>
              <a:ext cx="959888" cy="940585"/>
              <a:chOff x="715379" y="449977"/>
              <a:chExt cx="1736725" cy="1701800"/>
            </a:xfrm>
          </p:grpSpPr>
          <p:sp>
            <p:nvSpPr>
              <p:cNvPr id="1220" name="Google Shape;1220;ge67a4de440_0_26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1" name="Google Shape;1221;ge67a4de440_0_26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2" name="Google Shape;1222;ge67a4de440_0_261"/>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3" name="Google Shape;1223;ge67a4de440_0_26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4" name="Google Shape;1224;ge67a4de440_0_261"/>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5" name="Google Shape;1225;ge67a4de440_0_26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6" name="Google Shape;1226;ge67a4de440_0_261"/>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7" name="Google Shape;1227;ge67a4de440_0_261"/>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8" name="Google Shape;1228;ge67a4de440_0_261"/>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9" name="Google Shape;1229;ge67a4de440_0_261"/>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0" name="Google Shape;1230;ge67a4de440_0_26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1" name="Google Shape;1231;ge67a4de440_0_261"/>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2" name="Google Shape;1232;ge67a4de440_0_26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3" name="Google Shape;1233;ge67a4de440_0_261"/>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4" name="Google Shape;1234;ge67a4de440_0_26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5" name="Google Shape;1235;ge67a4de440_0_26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236" name="Google Shape;1236;ge67a4de440_0_261"/>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237" name="Google Shape;1237;ge67a4de440_0_261"/>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238" name="Google Shape;1238;ge67a4de440_0_261"/>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pic>
        <p:nvPicPr>
          <p:cNvPr id="1239" name="Google Shape;1239;ge67a4de440_0_261"/>
          <p:cNvPicPr preferRelativeResize="0"/>
          <p:nvPr/>
        </p:nvPicPr>
        <p:blipFill rotWithShape="1">
          <a:blip r:embed="rId14">
            <a:alphaModFix/>
          </a:blip>
          <a:srcRect/>
          <a:stretch/>
        </p:blipFill>
        <p:spPr>
          <a:xfrm>
            <a:off x="584107" y="1311825"/>
            <a:ext cx="5147425" cy="4837695"/>
          </a:xfrm>
          <a:prstGeom prst="rect">
            <a:avLst/>
          </a:prstGeom>
          <a:noFill/>
          <a:ln>
            <a:noFill/>
          </a:ln>
        </p:spPr>
      </p:pic>
      <p:pic>
        <p:nvPicPr>
          <p:cNvPr id="1240" name="Google Shape;1240;ge67a4de440_0_261"/>
          <p:cNvPicPr preferRelativeResize="0"/>
          <p:nvPr/>
        </p:nvPicPr>
        <p:blipFill rotWithShape="1">
          <a:blip r:embed="rId15">
            <a:alphaModFix/>
          </a:blip>
          <a:srcRect/>
          <a:stretch/>
        </p:blipFill>
        <p:spPr>
          <a:xfrm>
            <a:off x="8642774" y="3429000"/>
            <a:ext cx="1318986" cy="1459850"/>
          </a:xfrm>
          <a:prstGeom prst="rect">
            <a:avLst/>
          </a:prstGeom>
          <a:noFill/>
          <a:ln>
            <a:noFill/>
          </a:ln>
        </p:spPr>
      </p:pic>
      <p:pic>
        <p:nvPicPr>
          <p:cNvPr id="1241" name="Google Shape;1241;ge67a4de440_0_261"/>
          <p:cNvPicPr preferRelativeResize="0"/>
          <p:nvPr/>
        </p:nvPicPr>
        <p:blipFill rotWithShape="1">
          <a:blip r:embed="rId16">
            <a:alphaModFix/>
          </a:blip>
          <a:srcRect/>
          <a:stretch/>
        </p:blipFill>
        <p:spPr>
          <a:xfrm>
            <a:off x="6913604" y="3471918"/>
            <a:ext cx="1364225" cy="1459849"/>
          </a:xfrm>
          <a:prstGeom prst="rect">
            <a:avLst/>
          </a:prstGeom>
          <a:noFill/>
          <a:ln>
            <a:noFill/>
          </a:ln>
        </p:spPr>
      </p:pic>
      <p:sp>
        <p:nvSpPr>
          <p:cNvPr id="1242" name="Google Shape;1242;ge67a4de440_0_261"/>
          <p:cNvSpPr txBox="1"/>
          <p:nvPr/>
        </p:nvSpPr>
        <p:spPr>
          <a:xfrm>
            <a:off x="6961760" y="5102421"/>
            <a:ext cx="3000000" cy="659125"/>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1000"/>
              </a:spcBef>
              <a:spcAft>
                <a:spcPts val="0"/>
              </a:spcAft>
              <a:buClr>
                <a:srgbClr val="000000"/>
              </a:buClr>
              <a:buSzPts val="2500"/>
              <a:buFont typeface="Arial"/>
              <a:buNone/>
            </a:pPr>
            <a:r>
              <a:rPr lang="en-GB" sz="2500" b="1" i="0" u="none" strike="noStrike" cap="none" dirty="0">
                <a:solidFill>
                  <a:srgbClr val="00B050"/>
                </a:solidFill>
                <a:latin typeface="Arial"/>
                <a:ea typeface="Arial"/>
                <a:cs typeface="Arial"/>
                <a:sym typeface="Arial"/>
              </a:rPr>
              <a:t>Real </a:t>
            </a:r>
            <a:r>
              <a:rPr lang="en-GB" sz="2500" b="1" i="0" u="none" strike="noStrike" cap="none" dirty="0">
                <a:solidFill>
                  <a:srgbClr val="38761D"/>
                </a:solidFill>
                <a:latin typeface="Arial"/>
                <a:ea typeface="Arial"/>
                <a:cs typeface="Arial"/>
                <a:sym typeface="Arial"/>
              </a:rPr>
              <a:t>   </a:t>
            </a:r>
            <a:r>
              <a:rPr lang="en-GB" sz="2500" b="0" i="0" u="none" strike="noStrike" cap="none" dirty="0">
                <a:solidFill>
                  <a:schemeClr val="dk1"/>
                </a:solidFill>
                <a:latin typeface="Arial"/>
                <a:ea typeface="Arial"/>
                <a:cs typeface="Arial"/>
                <a:sym typeface="Arial"/>
              </a:rPr>
              <a:t>or    </a:t>
            </a:r>
            <a:r>
              <a:rPr lang="en-GB" sz="2500" b="1" i="0" u="none" strike="noStrike" cap="none" dirty="0">
                <a:solidFill>
                  <a:srgbClr val="FF2A00"/>
                </a:solidFill>
                <a:latin typeface="Arial"/>
                <a:ea typeface="Arial"/>
                <a:cs typeface="Arial"/>
                <a:sym typeface="Arial"/>
              </a:rPr>
              <a:t>Fake</a:t>
            </a:r>
            <a:endParaRPr sz="1400" b="1" i="0" u="none" strike="noStrike" cap="none" dirty="0">
              <a:solidFill>
                <a:srgbClr val="FF2A00"/>
              </a:solidFill>
              <a:latin typeface="Arial"/>
              <a:ea typeface="Arial"/>
              <a:cs typeface="Arial"/>
              <a:sym typeface="Arial"/>
            </a:endParaRPr>
          </a:p>
        </p:txBody>
      </p:sp>
    </p:spTree>
    <p:extLst>
      <p:ext uri="{BB962C8B-B14F-4D97-AF65-F5344CB8AC3E}">
        <p14:creationId xmlns:p14="http://schemas.microsoft.com/office/powerpoint/2010/main" val="23018624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Widescreen</PresentationFormat>
  <Paragraphs>168</Paragraphs>
  <Slides>21</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Office Theme</vt:lpstr>
      <vt:lpstr>PowerPoint Presentation</vt:lpstr>
      <vt:lpstr>PowerPoint Presentation</vt:lpstr>
      <vt:lpstr>PowerPoint Presentation</vt:lpstr>
      <vt:lpstr>Quiz Can you spot ‘fake news’?</vt:lpstr>
      <vt:lpstr>PowerPoint Presentation</vt:lpstr>
      <vt:lpstr>PowerPoint Presentation</vt:lpstr>
      <vt:lpstr>Is this a “Magic Tap” Fountain?  </vt:lpstr>
      <vt:lpstr> This “Magic Tap Fountain” is in Aqualand, Puerto de Santa Maria, Spain</vt:lpstr>
      <vt:lpstr>Is this how the roaring lion in the iconic MGM intro was filmed.   </vt:lpstr>
      <vt:lpstr> This is a real image of a sick lion in an Israeli zoo, who underwent a scan in 2005</vt:lpstr>
      <vt:lpstr>What was your score?</vt:lpstr>
      <vt:lpstr>So what exactly is ‘fake news’?</vt:lpstr>
      <vt:lpstr>PowerPoint Presentation</vt:lpstr>
      <vt:lpstr>PowerPoint Presentation</vt:lpstr>
      <vt:lpstr>PowerPoint Presentation</vt:lpstr>
      <vt:lpstr>Misinformation can be</vt:lpstr>
      <vt:lpstr>What’s the problem with ‘Fake News’?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dc:creator>
  <cp:lastModifiedBy>Marie Helly</cp:lastModifiedBy>
  <cp:revision>21</cp:revision>
  <dcterms:created xsi:type="dcterms:W3CDTF">2021-06-10T09:21:51Z</dcterms:created>
  <dcterms:modified xsi:type="dcterms:W3CDTF">2022-04-19T16:10:43Z</dcterms:modified>
</cp:coreProperties>
</file>