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1" r:id="rId3"/>
    <p:sldId id="288" r:id="rId4"/>
    <p:sldId id="301" r:id="rId5"/>
    <p:sldId id="294" r:id="rId6"/>
    <p:sldId id="298" r:id="rId7"/>
    <p:sldId id="299" r:id="rId8"/>
    <p:sldId id="30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 Stokes" initials="S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/>
    <p:restoredTop sz="78099" autoAdjust="0"/>
  </p:normalViewPr>
  <p:slideViewPr>
    <p:cSldViewPr>
      <p:cViewPr varScale="1">
        <p:scale>
          <a:sx n="49" d="100"/>
          <a:sy n="49" d="100"/>
        </p:scale>
        <p:origin x="87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9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10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14T13:25:18.982" idx="1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85C0-5388-41A4-8E8F-4E298F16CAD8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9DD2-B210-4B59-8AE1-57438B44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1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</a:p>
          <a:p>
            <a:r>
              <a:rPr lang="en-GB" sz="1200" b="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marks the start of Assembly 4, Fact and Opinion. It’s an assembly that you can get your students to run, or it can be teacher led. </a:t>
            </a:r>
          </a:p>
          <a:p>
            <a:endParaRPr lang="en-GB" sz="1200" b="0" i="1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1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OUT: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will look at the different kinds of information. </a:t>
            </a:r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particular we will explore the difference between fact and opinion. </a:t>
            </a:r>
            <a:endParaRPr lang="en-GB" dirty="0"/>
          </a:p>
          <a:p>
            <a:endParaRPr lang="en-GB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lots of different types of misinformation; that is information which is not true or accurate or real.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types of misinformation are; read slide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54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types of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 information; factual reports, analysis, explainers, opinion pieces.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important, even when looking at information that is reliable, to understand the difference between fact and opinion. 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SPOKEN: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fact is….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(read slide)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SPOKEN: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opinion is ….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(read slide)</a:t>
            </a:r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 video you can watch. </a:t>
            </a: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15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see if we can spot the difference. Which of these sentences is fact and which is opinion?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set up teams, or play individually, and ask students to do different things (hands up/stand up) to show whether they think something is fact or opinion. 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boils at 100 degrees centigrade is FACT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 is cased by human activity is FACT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Elephants can’t jump is FACT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you think it is important to know the difference between fact and opinion? </a:t>
            </a:r>
            <a:endParaRPr lang="en-GB" dirty="0"/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your classmates offer some answers. 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1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facts and opinion are important to understanding the news.  </a:t>
            </a:r>
            <a:endParaRPr lang="en-GB" b="1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Facts help us be certain of what has happened or is happening.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Opinions can help us understand what it’s like for individuals affected by a story, an expert opinion can help us to understand complex stories, an economist’s opinion may help identify a solution.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Together, both fact and opinion can help us understand the world better. But it’s important to notice which is which. Sometimes, facts can look like opinions when they are not. </a:t>
            </a:r>
            <a:endParaRPr lang="en-GB" dirty="0"/>
          </a:p>
          <a:p>
            <a:endParaRPr lang="en-GB" dirty="0"/>
          </a:p>
          <a:p>
            <a:endParaRPr lang="en-GB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6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statements look like facts but they are in fact adverts or marketing. . </a:t>
            </a:r>
            <a:endParaRPr lang="en-GB" dirty="0"/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try the fact – opinion game again. This time, we will add in marketing so; is the statement fact, opinion or advertising/marketing.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again asking each time whether it is fact, opinion or marketing. </a:t>
            </a:r>
            <a:endParaRPr lang="en-GB" dirty="0"/>
          </a:p>
          <a:p>
            <a:endParaRPr lang="en-GB" dirty="0"/>
          </a:p>
          <a:p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shampoo will leave your hair soft and shinny. Advert, but could be mistaken for fact. </a:t>
            </a:r>
          </a:p>
          <a:p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shampoo I bought has left my hair soft and shinny, just like the advert said it would. Opinion</a:t>
            </a:r>
          </a:p>
          <a:p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Sprinklers are early warning systems can help you protect your home from fire. Advert, though it may be factually correct. </a:t>
            </a:r>
          </a:p>
          <a:p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think the sprinklers in my home will protect the property from fire. Opinion, if based on fact.</a:t>
            </a:r>
          </a:p>
          <a:p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”Next year, bush fires in Australia will be even worse than this year,” said the scientist. Opinion – expert opinion, but it could be mistaken for a fact. </a:t>
            </a:r>
          </a:p>
          <a:p>
            <a:r>
              <a:rPr lang="en-GB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Fires require three things to burn; fuel, heat, oxygen. Fact. </a:t>
            </a:r>
          </a:p>
          <a:p>
            <a:endParaRPr lang="en-GB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remember; facts and opinion are always found in the news and information. They are both useful in helping us understand events.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SPOKEN: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remember, it’s important to know the difference between them so that we don’t mistake an opinion for fact. </a:t>
            </a:r>
            <a:endParaRPr lang="en-GB" dirty="0"/>
          </a:p>
          <a:p>
            <a:endParaRPr lang="en-GB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3F56-324D-4B1B-9417-6B66BB13E4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3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2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4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6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3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0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C2EB-ABD9-4422-BCC9-F913995E55E6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7FB6-AF90-4416-BE55-DC21297E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bbc.co.uk/bitesize/articles/zkfw7nb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comments" Target="../comments/comment2.xml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A2B33E-F704-8149-9ACE-03058B4A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06" y="362559"/>
            <a:ext cx="3625987" cy="762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BC068-CEAC-1249-B16A-DDDA1279A049}"/>
              </a:ext>
            </a:extLst>
          </p:cNvPr>
          <p:cNvSpPr txBox="1"/>
          <p:nvPr/>
        </p:nvSpPr>
        <p:spPr>
          <a:xfrm>
            <a:off x="2328094" y="2037786"/>
            <a:ext cx="44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Fact and Opinion</a:t>
            </a:r>
          </a:p>
        </p:txBody>
      </p:sp>
      <p:pic>
        <p:nvPicPr>
          <p:cNvPr id="5" name="Google Shape;1010;ge2286a765b_0_1276">
            <a:extLst>
              <a:ext uri="{FF2B5EF4-FFF2-40B4-BE49-F238E27FC236}">
                <a16:creationId xmlns:a16="http://schemas.microsoft.com/office/drawing/2014/main" id="{11AD539E-26A7-4A5D-8458-FA5C558C67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6598" y="1306732"/>
            <a:ext cx="5281705" cy="42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Brainstorm outline">
            <a:extLst>
              <a:ext uri="{FF2B5EF4-FFF2-40B4-BE49-F238E27FC236}">
                <a16:creationId xmlns:a16="http://schemas.microsoft.com/office/drawing/2014/main" id="{B3FB2A8C-6696-E44D-81B8-D358ECA16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8114" y="2917982"/>
            <a:ext cx="2633286" cy="2633286"/>
          </a:xfrm>
          <a:prstGeom prst="rect">
            <a:avLst/>
          </a:prstGeom>
        </p:spPr>
      </p:pic>
      <p:pic>
        <p:nvPicPr>
          <p:cNvPr id="9" name="Graphic 8" descr="Brainstorm outline">
            <a:extLst>
              <a:ext uri="{FF2B5EF4-FFF2-40B4-BE49-F238E27FC236}">
                <a16:creationId xmlns:a16="http://schemas.microsoft.com/office/drawing/2014/main" id="{E75D3E88-13D2-7343-A920-9D481CD96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860032" y="2917982"/>
            <a:ext cx="2633286" cy="2633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C2AB32-4E13-D847-BA36-6B397F9F5D27}"/>
              </a:ext>
            </a:extLst>
          </p:cNvPr>
          <p:cNvSpPr txBox="1"/>
          <p:nvPr/>
        </p:nvSpPr>
        <p:spPr>
          <a:xfrm>
            <a:off x="2987824" y="5805264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Teacher or Student-led assembly</a:t>
            </a:r>
          </a:p>
        </p:txBody>
      </p:sp>
    </p:spTree>
    <p:extLst>
      <p:ext uri="{BB962C8B-B14F-4D97-AF65-F5344CB8AC3E}">
        <p14:creationId xmlns:p14="http://schemas.microsoft.com/office/powerpoint/2010/main" val="17432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/>
          <p:nvPr/>
        </p:nvSpPr>
        <p:spPr>
          <a:xfrm>
            <a:off x="6405274" y="4797069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 IT ALL UP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29759-6407-49F6-81FC-302243319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1719804" cy="360040"/>
          </a:xfrm>
          <a:prstGeom prst="rect">
            <a:avLst/>
          </a:prstGeom>
        </p:spPr>
      </p:pic>
      <p:pic>
        <p:nvPicPr>
          <p:cNvPr id="18" name="Google Shape;1010;ge2286a765b_0_1276">
            <a:extLst>
              <a:ext uri="{FF2B5EF4-FFF2-40B4-BE49-F238E27FC236}">
                <a16:creationId xmlns:a16="http://schemas.microsoft.com/office/drawing/2014/main" id="{45E5A8E7-4217-4450-8A4C-3BEC836326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908721"/>
            <a:ext cx="1872208" cy="14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6D62B3C-FF8C-E242-A70C-EBA52367F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28079"/>
            <a:ext cx="8991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/>
          <p:nvPr/>
        </p:nvSpPr>
        <p:spPr>
          <a:xfrm>
            <a:off x="211675" y="-493900"/>
            <a:ext cx="381000" cy="360000"/>
          </a:xfrm>
          <a:prstGeom prst="su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2CB3E-F6F1-C74E-9605-4B5091DD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16" y="5994318"/>
            <a:ext cx="1971330" cy="414375"/>
          </a:xfrm>
          <a:prstGeom prst="rect">
            <a:avLst/>
          </a:prstGeom>
        </p:spPr>
      </p:pic>
      <p:pic>
        <p:nvPicPr>
          <p:cNvPr id="15" name="Google Shape;1010;ge2286a765b_0_1276">
            <a:extLst>
              <a:ext uri="{FF2B5EF4-FFF2-40B4-BE49-F238E27FC236}">
                <a16:creationId xmlns:a16="http://schemas.microsoft.com/office/drawing/2014/main" id="{0EEBF70E-444C-4C16-891A-7B9375066D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8316" y="6453336"/>
            <a:ext cx="1827314" cy="12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B583C4-7FBE-C043-B3CA-C840616FA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124"/>
            <a:ext cx="9144000" cy="4167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/>
          <p:nvPr/>
        </p:nvSpPr>
        <p:spPr>
          <a:xfrm>
            <a:off x="211675" y="-493900"/>
            <a:ext cx="381000" cy="360000"/>
          </a:xfrm>
          <a:prstGeom prst="sun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2CB3E-F6F1-C74E-9605-4B5091DD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40" y="6182977"/>
            <a:ext cx="1971330" cy="414375"/>
          </a:xfrm>
          <a:prstGeom prst="rect">
            <a:avLst/>
          </a:prstGeom>
        </p:spPr>
      </p:pic>
      <p:pic>
        <p:nvPicPr>
          <p:cNvPr id="15" name="Google Shape;1010;ge2286a765b_0_1276">
            <a:extLst>
              <a:ext uri="{FF2B5EF4-FFF2-40B4-BE49-F238E27FC236}">
                <a16:creationId xmlns:a16="http://schemas.microsoft.com/office/drawing/2014/main" id="{0EEBF70E-444C-4C16-891A-7B9375066D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324" y="6597352"/>
            <a:ext cx="1827314" cy="1267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2B45A-A6CC-4D68-953B-F90F42349BDD}"/>
              </a:ext>
            </a:extLst>
          </p:cNvPr>
          <p:cNvSpPr/>
          <p:nvPr/>
        </p:nvSpPr>
        <p:spPr>
          <a:xfrm>
            <a:off x="1475656" y="685358"/>
            <a:ext cx="9176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https://www.bbc.co.uk/bitesize/articles/zkfw7nb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15F14-45DA-4F8F-A035-BCB86E91DF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063" t="15001" r="27163" b="57000"/>
          <a:stretch/>
        </p:blipFill>
        <p:spPr>
          <a:xfrm>
            <a:off x="1835696" y="1628370"/>
            <a:ext cx="5976664" cy="35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/>
        </p:nvSpPr>
        <p:spPr>
          <a:xfrm>
            <a:off x="5321629" y="5384794"/>
            <a:ext cx="1658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GB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LOOK AROUND</a:t>
            </a:r>
            <a:endParaRPr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2CB3E-F6F1-C74E-9605-4B5091DD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81" y="5877774"/>
            <a:ext cx="1658701" cy="348660"/>
          </a:xfrm>
          <a:prstGeom prst="rect">
            <a:avLst/>
          </a:prstGeom>
        </p:spPr>
      </p:pic>
      <p:pic>
        <p:nvPicPr>
          <p:cNvPr id="18" name="Google Shape;1010;ge2286a765b_0_1276">
            <a:extLst>
              <a:ext uri="{FF2B5EF4-FFF2-40B4-BE49-F238E27FC236}">
                <a16:creationId xmlns:a16="http://schemas.microsoft.com/office/drawing/2014/main" id="{5E465365-7D03-4EA3-B94E-8D7ADA861E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581" y="6345068"/>
            <a:ext cx="2163672" cy="17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B9838DA-D5B9-CB4D-807C-8B8DDAA76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292"/>
            <a:ext cx="9144000" cy="4071416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8C4666D-92ED-084F-9EE9-C1D374D6A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1253685" cy="47802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6C0409B-F8C2-A947-840D-055C5692E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774381"/>
            <a:ext cx="1253685" cy="478025"/>
          </a:xfrm>
          <a:prstGeom prst="rect">
            <a:avLst/>
          </a:prstGeom>
        </p:spPr>
      </p:pic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056ADB-4676-524B-A7F1-6C7EA4004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07" y="3356992"/>
            <a:ext cx="1253685" cy="4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3BC068-CEAC-1249-B16A-DDDA1279A049}"/>
              </a:ext>
            </a:extLst>
          </p:cNvPr>
          <p:cNvSpPr txBox="1"/>
          <p:nvPr/>
        </p:nvSpPr>
        <p:spPr>
          <a:xfrm>
            <a:off x="2268318" y="776897"/>
            <a:ext cx="44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Fact and Opinion</a:t>
            </a:r>
          </a:p>
        </p:txBody>
      </p:sp>
      <p:pic>
        <p:nvPicPr>
          <p:cNvPr id="7" name="Graphic 6" descr="Brainstorm outline">
            <a:extLst>
              <a:ext uri="{FF2B5EF4-FFF2-40B4-BE49-F238E27FC236}">
                <a16:creationId xmlns:a16="http://schemas.microsoft.com/office/drawing/2014/main" id="{B3FB2A8C-6696-E44D-81B8-D358ECA16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680" y="1713001"/>
            <a:ext cx="2633286" cy="2633286"/>
          </a:xfrm>
          <a:prstGeom prst="rect">
            <a:avLst/>
          </a:prstGeom>
        </p:spPr>
      </p:pic>
      <p:pic>
        <p:nvPicPr>
          <p:cNvPr id="9" name="Graphic 8" descr="Brainstorm outline">
            <a:extLst>
              <a:ext uri="{FF2B5EF4-FFF2-40B4-BE49-F238E27FC236}">
                <a16:creationId xmlns:a16="http://schemas.microsoft.com/office/drawing/2014/main" id="{E75D3E88-13D2-7343-A920-9D481CD96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788598" y="1713001"/>
            <a:ext cx="2633286" cy="2633286"/>
          </a:xfrm>
          <a:prstGeom prst="rect">
            <a:avLst/>
          </a:prstGeom>
        </p:spPr>
      </p:pic>
      <p:pic>
        <p:nvPicPr>
          <p:cNvPr id="6" name="Graphic 5" descr="Newspaper with solid fill">
            <a:extLst>
              <a:ext uri="{FF2B5EF4-FFF2-40B4-BE49-F238E27FC236}">
                <a16:creationId xmlns:a16="http://schemas.microsoft.com/office/drawing/2014/main" id="{97856F0E-D13B-8D43-A40D-DF432412F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8318" y="4451394"/>
            <a:ext cx="914400" cy="914400"/>
          </a:xfrm>
          <a:prstGeom prst="rect">
            <a:avLst/>
          </a:prstGeom>
        </p:spPr>
      </p:pic>
      <p:pic>
        <p:nvPicPr>
          <p:cNvPr id="11" name="Graphic 10" descr="Megaphone1 with solid fill">
            <a:extLst>
              <a:ext uri="{FF2B5EF4-FFF2-40B4-BE49-F238E27FC236}">
                <a16:creationId xmlns:a16="http://schemas.microsoft.com/office/drawing/2014/main" id="{815F6383-F4F9-634E-A209-87356B04A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09611" y="4451394"/>
            <a:ext cx="914400" cy="914400"/>
          </a:xfrm>
          <a:prstGeom prst="rect">
            <a:avLst/>
          </a:prstGeom>
        </p:spPr>
      </p:pic>
      <p:pic>
        <p:nvPicPr>
          <p:cNvPr id="12" name="Graphic 11" descr="Newspaper with solid fill">
            <a:extLst>
              <a:ext uri="{FF2B5EF4-FFF2-40B4-BE49-F238E27FC236}">
                <a16:creationId xmlns:a16="http://schemas.microsoft.com/office/drawing/2014/main" id="{A2AB1F87-8096-9F42-9789-50C082A94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7875" y="4451394"/>
            <a:ext cx="914400" cy="914400"/>
          </a:xfrm>
          <a:prstGeom prst="rect">
            <a:avLst/>
          </a:prstGeom>
        </p:spPr>
      </p:pic>
      <p:pic>
        <p:nvPicPr>
          <p:cNvPr id="13" name="Graphic 12" descr="Megaphone1 with solid fill">
            <a:extLst>
              <a:ext uri="{FF2B5EF4-FFF2-40B4-BE49-F238E27FC236}">
                <a16:creationId xmlns:a16="http://schemas.microsoft.com/office/drawing/2014/main" id="{7D410E3A-C17D-CE44-B3D5-6AD5C5C2C9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9168" y="4451394"/>
            <a:ext cx="914400" cy="914400"/>
          </a:xfrm>
          <a:prstGeom prst="rect">
            <a:avLst/>
          </a:prstGeom>
        </p:spPr>
      </p:pic>
      <p:pic>
        <p:nvPicPr>
          <p:cNvPr id="14" name="Graphic 13" descr="Newspaper with solid fill">
            <a:extLst>
              <a:ext uri="{FF2B5EF4-FFF2-40B4-BE49-F238E27FC236}">
                <a16:creationId xmlns:a16="http://schemas.microsoft.com/office/drawing/2014/main" id="{E2AC1A5F-9BCE-1041-825E-F22D319FD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140" y="4451394"/>
            <a:ext cx="914400" cy="914400"/>
          </a:xfrm>
          <a:prstGeom prst="rect">
            <a:avLst/>
          </a:prstGeom>
        </p:spPr>
      </p:pic>
      <p:pic>
        <p:nvPicPr>
          <p:cNvPr id="15" name="Graphic 14" descr="Megaphone1 with solid fill">
            <a:extLst>
              <a:ext uri="{FF2B5EF4-FFF2-40B4-BE49-F238E27FC236}">
                <a16:creationId xmlns:a16="http://schemas.microsoft.com/office/drawing/2014/main" id="{71448AB5-F5CE-0843-B045-6962EF0D5B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0433" y="4451394"/>
            <a:ext cx="914400" cy="914400"/>
          </a:xfrm>
          <a:prstGeom prst="rect">
            <a:avLst/>
          </a:prstGeom>
        </p:spPr>
      </p:pic>
      <p:pic>
        <p:nvPicPr>
          <p:cNvPr id="16" name="Graphic 15" descr="Newspaper with solid fill">
            <a:extLst>
              <a:ext uri="{FF2B5EF4-FFF2-40B4-BE49-F238E27FC236}">
                <a16:creationId xmlns:a16="http://schemas.microsoft.com/office/drawing/2014/main" id="{547E256A-9531-E04E-8C7A-84FA6BB56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8644" y="4451394"/>
            <a:ext cx="914400" cy="914400"/>
          </a:xfrm>
          <a:prstGeom prst="rect">
            <a:avLst/>
          </a:prstGeom>
        </p:spPr>
      </p:pic>
      <p:pic>
        <p:nvPicPr>
          <p:cNvPr id="17" name="Graphic 16" descr="Megaphone1 with solid fill">
            <a:extLst>
              <a:ext uri="{FF2B5EF4-FFF2-40B4-BE49-F238E27FC236}">
                <a16:creationId xmlns:a16="http://schemas.microsoft.com/office/drawing/2014/main" id="{3DA93EE2-2402-E84D-B3E8-2D94D1A06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9937" y="4451394"/>
            <a:ext cx="914400" cy="914400"/>
          </a:xfrm>
          <a:prstGeom prst="rect">
            <a:avLst/>
          </a:prstGeom>
        </p:spPr>
      </p:pic>
      <p:pic>
        <p:nvPicPr>
          <p:cNvPr id="18" name="Graphic 17" descr="Newspaper with solid fill">
            <a:extLst>
              <a:ext uri="{FF2B5EF4-FFF2-40B4-BE49-F238E27FC236}">
                <a16:creationId xmlns:a16="http://schemas.microsoft.com/office/drawing/2014/main" id="{9E99BAA9-E0CA-7748-9AE4-34CD597DD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1230" y="4437112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FDF4F5-B55B-9C47-9E70-E07C3070F8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8316" y="5994318"/>
            <a:ext cx="1971330" cy="414375"/>
          </a:xfrm>
          <a:prstGeom prst="rect">
            <a:avLst/>
          </a:prstGeom>
        </p:spPr>
      </p:pic>
      <p:pic>
        <p:nvPicPr>
          <p:cNvPr id="20" name="Google Shape;1010;ge2286a765b_0_1276">
            <a:extLst>
              <a:ext uri="{FF2B5EF4-FFF2-40B4-BE49-F238E27FC236}">
                <a16:creationId xmlns:a16="http://schemas.microsoft.com/office/drawing/2014/main" id="{0C9FD5A5-3680-E141-ACE3-005AE509013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18316" y="6453336"/>
            <a:ext cx="1827314" cy="12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88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FDF4F5-B55B-9C47-9E70-E07C3070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316" y="5994318"/>
            <a:ext cx="1971330" cy="414375"/>
          </a:xfrm>
          <a:prstGeom prst="rect">
            <a:avLst/>
          </a:prstGeom>
        </p:spPr>
      </p:pic>
      <p:pic>
        <p:nvPicPr>
          <p:cNvPr id="20" name="Google Shape;1010;ge2286a765b_0_1276">
            <a:extLst>
              <a:ext uri="{FF2B5EF4-FFF2-40B4-BE49-F238E27FC236}">
                <a16:creationId xmlns:a16="http://schemas.microsoft.com/office/drawing/2014/main" id="{0C9FD5A5-3680-E141-ACE3-005AE50901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8316" y="6453336"/>
            <a:ext cx="1827314" cy="126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9272BEEA-5726-AA4D-A363-29B3B85B1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814"/>
            <a:ext cx="9144000" cy="4060371"/>
          </a:xfrm>
          <a:prstGeom prst="rect">
            <a:avLst/>
          </a:prstGeom>
        </p:spPr>
      </p:pic>
      <p:pic>
        <p:nvPicPr>
          <p:cNvPr id="25" name="Picture 2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A8C5DA7-43CD-A34A-9146-C6AC115E1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125044" cy="419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8D749E-9B9B-5646-ABE7-5F0380588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1963564"/>
            <a:ext cx="279400" cy="241300"/>
          </a:xfrm>
          <a:prstGeom prst="rect">
            <a:avLst/>
          </a:prstGeom>
        </p:spPr>
      </p:pic>
      <p:pic>
        <p:nvPicPr>
          <p:cNvPr id="28" name="Picture 2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AB29464-34DF-8A4C-88A1-890347650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72" y="3285998"/>
            <a:ext cx="1985392" cy="419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6A87A1-CEE9-7545-83C4-32821C837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279400" cy="241300"/>
          </a:xfrm>
          <a:prstGeom prst="rect">
            <a:avLst/>
          </a:prstGeom>
        </p:spPr>
      </p:pic>
      <p:pic>
        <p:nvPicPr>
          <p:cNvPr id="30" name="Picture 2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1051F19-7953-1042-A623-64D7BB81A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17812"/>
            <a:ext cx="1985392" cy="419100"/>
          </a:xfrm>
          <a:prstGeom prst="rect">
            <a:avLst/>
          </a:prstGeom>
        </p:spPr>
      </p:pic>
      <p:pic>
        <p:nvPicPr>
          <p:cNvPr id="31" name="Picture 30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01FAC84-FC30-F64D-BD08-0A39B3EA6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076448"/>
            <a:ext cx="1249294" cy="419100"/>
          </a:xfrm>
          <a:prstGeom prst="rect">
            <a:avLst/>
          </a:prstGeom>
        </p:spPr>
      </p:pic>
      <p:pic>
        <p:nvPicPr>
          <p:cNvPr id="32" name="Picture 3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AE106CF-F4ED-734B-BA1D-CCB22CCB0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9763"/>
            <a:ext cx="1249294" cy="419100"/>
          </a:xfrm>
          <a:prstGeom prst="rect">
            <a:avLst/>
          </a:prstGeom>
        </p:spPr>
      </p:pic>
      <p:pic>
        <p:nvPicPr>
          <p:cNvPr id="33" name="Picture 3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C533BB0-BF0D-D34F-9D3A-0445FB919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58" y="4510133"/>
            <a:ext cx="3146406" cy="503043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ECFD59B-00A8-084D-89FF-B13200D1A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6" y="4733137"/>
            <a:ext cx="3146406" cy="5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A2B33E-F704-8149-9ACE-03058B4A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06" y="362559"/>
            <a:ext cx="3625987" cy="762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BC068-CEAC-1249-B16A-DDDA1279A049}"/>
              </a:ext>
            </a:extLst>
          </p:cNvPr>
          <p:cNvSpPr txBox="1"/>
          <p:nvPr/>
        </p:nvSpPr>
        <p:spPr>
          <a:xfrm>
            <a:off x="2328094" y="2037786"/>
            <a:ext cx="4419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Fact and Opinion</a:t>
            </a:r>
          </a:p>
        </p:txBody>
      </p:sp>
      <p:pic>
        <p:nvPicPr>
          <p:cNvPr id="5" name="Google Shape;1010;ge2286a765b_0_1276">
            <a:extLst>
              <a:ext uri="{FF2B5EF4-FFF2-40B4-BE49-F238E27FC236}">
                <a16:creationId xmlns:a16="http://schemas.microsoft.com/office/drawing/2014/main" id="{11AD539E-26A7-4A5D-8458-FA5C558C67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6598" y="1306732"/>
            <a:ext cx="5281705" cy="42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 descr="Brainstorm outline">
            <a:extLst>
              <a:ext uri="{FF2B5EF4-FFF2-40B4-BE49-F238E27FC236}">
                <a16:creationId xmlns:a16="http://schemas.microsoft.com/office/drawing/2014/main" id="{E75D3E88-13D2-7343-A920-9D481CD96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83130" y="3068960"/>
            <a:ext cx="2633286" cy="26332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BF4D5E-125B-5F40-86BB-1C0F3BE6EEB0}"/>
              </a:ext>
            </a:extLst>
          </p:cNvPr>
          <p:cNvSpPr/>
          <p:nvPr/>
        </p:nvSpPr>
        <p:spPr>
          <a:xfrm>
            <a:off x="827584" y="374419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© BBC 2022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These workshops and slides are for educational and private study use only.  They are not for resale or commercial and/or online distribution.     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If you wish to use the workshops and slides for any other purpose, please contact marie.helly@bbc.co.uk</a:t>
            </a:r>
          </a:p>
        </p:txBody>
      </p:sp>
    </p:spTree>
    <p:extLst>
      <p:ext uri="{BB962C8B-B14F-4D97-AF65-F5344CB8AC3E}">
        <p14:creationId xmlns:p14="http://schemas.microsoft.com/office/powerpoint/2010/main" val="108104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Ballard-NCA</dc:creator>
  <cp:lastModifiedBy>Marie Helly</cp:lastModifiedBy>
  <cp:revision>21</cp:revision>
  <dcterms:created xsi:type="dcterms:W3CDTF">2018-03-14T09:07:56Z</dcterms:created>
  <dcterms:modified xsi:type="dcterms:W3CDTF">2022-04-19T15:54:52Z</dcterms:modified>
</cp:coreProperties>
</file>