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8" r:id="rId3"/>
    <p:sldId id="309" r:id="rId4"/>
    <p:sldId id="298" r:id="rId5"/>
    <p:sldId id="269" r:id="rId6"/>
    <p:sldId id="270" r:id="rId7"/>
    <p:sldId id="307" r:id="rId8"/>
    <p:sldId id="301" r:id="rId9"/>
    <p:sldId id="304" r:id="rId10"/>
    <p:sldId id="305" r:id="rId11"/>
    <p:sldId id="30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on Stokes" initials="S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4"/>
    <p:restoredTop sz="91617" autoAdjust="0"/>
  </p:normalViewPr>
  <p:slideViewPr>
    <p:cSldViewPr>
      <p:cViewPr varScale="1">
        <p:scale>
          <a:sx n="58" d="100"/>
          <a:sy n="58" d="100"/>
        </p:scale>
        <p:origin x="129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4T13:25:18.982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4T13:25:18.982" idx="3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4T13:25:18.982" idx="5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685C0-5388-41A4-8E8F-4E298F16CAD8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9DD2-B210-4B59-8AE1-57438B44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1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</a:p>
          <a:p>
            <a:r>
              <a:rPr lang="en-GB" sz="1200" b="0" i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your start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3F56-324D-4B1B-9417-6B66BB13E4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8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</a:p>
          <a:p>
            <a:r>
              <a:rPr lang="en-GB" sz="1200" b="1" i="1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you!</a:t>
            </a:r>
            <a:endParaRPr lang="en-GB" sz="1200" b="1" i="1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3F56-324D-4B1B-9417-6B66BB13E4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0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the REAL checks. These questions can help us to spot fake news.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 = is it real?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 = Evidence, what evidence is there?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= Ask questions, ask around and add it up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 = Look around, are there other sources carrying this story.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lang="en-GB" sz="1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These questions can be used with stories about numbers too. Because numbers can trick us or be used to to trick us, just like words.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9DD2-B210-4B59-8AE1-57438B4474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</a:p>
          <a:p>
            <a:r>
              <a:rPr lang="en-US" b="0" dirty="0"/>
              <a:t>OK. L</a:t>
            </a:r>
            <a:r>
              <a:rPr lang="en-US" b="0" baseline="0" dirty="0"/>
              <a:t>et’s say you want to play the lottery and win a big jackpot of cash. From the numbers 1-49 you have to chose 6 numbers, and if they are all correct, then you with the Jackpot! </a:t>
            </a:r>
          </a:p>
          <a:p>
            <a:endParaRPr lang="en-US" b="0" baseline="0" dirty="0"/>
          </a:p>
          <a:p>
            <a:r>
              <a:rPr lang="en-US" b="0" baseline="0" dirty="0"/>
              <a:t>Then you get a what’s app message saying your chances of winning the lottery would improve by 100% by doing one simple thing - 100 star jumps every day </a:t>
            </a:r>
            <a:r>
              <a:rPr lang="mr-IN" b="0" baseline="0" dirty="0"/>
              <a:t>–</a:t>
            </a:r>
            <a:r>
              <a:rPr lang="en-US" b="0" baseline="0" dirty="0"/>
              <a:t> yes, just to increase your chance of becoming a millionaire by 100%, 100 star jumps a day. Who would do it?</a:t>
            </a:r>
          </a:p>
          <a:p>
            <a:endParaRPr lang="en-US" b="0" baseline="0" dirty="0"/>
          </a:p>
          <a:p>
            <a:r>
              <a:rPr lang="en-US" b="0" baseline="0" dirty="0"/>
              <a:t>[CLICK] What if you then got another what’s app message to say all you had to do was eat snails? To improve your chances of winning the lottery by 100% you have to eat snails. Still keen? Who would do it?</a:t>
            </a:r>
          </a:p>
          <a:p>
            <a:endParaRPr lang="en-US" b="0" baseline="0" dirty="0"/>
          </a:p>
          <a:p>
            <a:r>
              <a:rPr lang="en-US" b="0" baseline="0" dirty="0"/>
              <a:t>OK let’s look at it!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3F56-324D-4B1B-9417-6B66BB13E4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</a:p>
          <a:p>
            <a:r>
              <a:rPr lang="en-US" b="0" dirty="0"/>
              <a:t>By one calculation, your chances of winning – of getting all six numbers, chosen from 1-49 correct - are: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in 13,983,816 or approximately 1 in 14 million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your chances by 100% increases this number here on the left, and increase of 100% on 1 is</a:t>
            </a:r>
            <a:r>
              <a:rPr lang="mr-I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So all of you willing to eat snails, you haven’t increased your chances very much.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to this is understanding numbers in their full context. Numbers rarely mean much on their own.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**How else could we have spotted that this story was not true?**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3F56-324D-4B1B-9417-6B66BB13E4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doing these REAL checks we may have spotted it was not true, without having to do the maths.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 = is it real? Could that be true? Whatever could the connection be between eating snails and the lottery?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 = Evidence, what evidence is there? Does the story offer you any evidence to back up what it’s saying?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= Ask questions, ask around and add it up.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 = Look around, are there other sources carrying this story. If the story was true, wouldn’t you have found it in other places?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lang="en-GB" sz="1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44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One number is unlikely to ever tell you the whole story. </a:t>
            </a:r>
          </a:p>
          <a:p>
            <a:r>
              <a:rPr lang="en-US" dirty="0"/>
              <a:t>How does this story make you feel? Is this a good result or a bad result? Do you know people who passed or people who didn’t? Could it be true? How likely is this to be true?</a:t>
            </a:r>
          </a:p>
          <a:p>
            <a:r>
              <a:rPr lang="en-US" dirty="0"/>
              <a:t>What do you need to know to make sense of that number – 60%? [Let students answer. Answers that are helpful may include; what was last year’s result? What is average? Is it better or worse than ‘average’? Which exams? Which students?]</a:t>
            </a:r>
          </a:p>
          <a:p>
            <a:r>
              <a:rPr lang="en-US" dirty="0"/>
              <a:t>CLICK: Last year 80% of school students passed their end of year exams. What do you think now? [Let students answer]</a:t>
            </a:r>
          </a:p>
          <a:p>
            <a:r>
              <a:rPr lang="en-US" dirty="0"/>
              <a:t>CLICK: And now this answer. Does this change anything for you about how you see the first statement?</a:t>
            </a:r>
          </a:p>
          <a:p>
            <a:endParaRPr lang="en-US" dirty="0"/>
          </a:p>
          <a:p>
            <a:r>
              <a:rPr lang="en-US" dirty="0"/>
              <a:t>These two statements help us understand the number better, because they provide context. </a:t>
            </a:r>
          </a:p>
          <a:p>
            <a:r>
              <a:rPr lang="en-US" dirty="0"/>
              <a:t>The first sentence only gave us one number – it wasn’t enough context to really understand the story.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9DD2-B210-4B59-8AE1-57438B4474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10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</a:t>
            </a:r>
            <a:r>
              <a:rPr lang="en-US" dirty="0"/>
              <a:t>: Let’s go back to the original sentence. CLICK: Now look at this one; what’s the difference? What does that one word do? Or try to do?</a:t>
            </a:r>
          </a:p>
          <a:p>
            <a:r>
              <a:rPr lang="en-US" dirty="0"/>
              <a:t>CLICK: And now this one, what is different here? What is the message it is perhaps trying to convey?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9DD2-B210-4B59-8AE1-57438B4474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31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</a:p>
          <a:p>
            <a:r>
              <a:rPr lang="en-GB" sz="1200" b="1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take away is that one number is never enough to tell a story. It needs context, to be put into a bigger picture.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3F56-324D-4B1B-9417-6B66BB13E4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9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2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8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4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6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3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4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3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3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teach/young-reporter/numbers-and-the-tricks-they-play/z8gbp4j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A2B33E-F704-8149-9ACE-03058B4A4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753" y="6165305"/>
            <a:ext cx="1712839" cy="360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BC068-CEAC-1249-B16A-DDDA1279A049}"/>
              </a:ext>
            </a:extLst>
          </p:cNvPr>
          <p:cNvSpPr txBox="1"/>
          <p:nvPr/>
        </p:nvSpPr>
        <p:spPr>
          <a:xfrm>
            <a:off x="2502831" y="1900423"/>
            <a:ext cx="4010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REAL</a:t>
            </a:r>
            <a:r>
              <a:rPr lang="en-US" sz="4800" dirty="0"/>
              <a:t> numbers!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21C48-400F-3146-9154-81753E35E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31" y="3212976"/>
            <a:ext cx="3816424" cy="21467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FDF4B2-232D-47E9-867F-5BCA6EA0E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331639" y="990015"/>
            <a:ext cx="5904657" cy="6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3BC068-CEAC-1249-B16A-DDDA1279A049}"/>
              </a:ext>
            </a:extLst>
          </p:cNvPr>
          <p:cNvSpPr txBox="1"/>
          <p:nvPr/>
        </p:nvSpPr>
        <p:spPr>
          <a:xfrm>
            <a:off x="756793" y="386597"/>
            <a:ext cx="83529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Remember; </a:t>
            </a:r>
          </a:p>
          <a:p>
            <a:endParaRPr lang="en-US" sz="1200" b="1" dirty="0"/>
          </a:p>
          <a:p>
            <a:r>
              <a:rPr lang="en-US" sz="3600" dirty="0"/>
              <a:t>- use your REAL questions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one number is not enough 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- each number needs context.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21C48-400F-3146-9154-81753E35E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3289073"/>
            <a:ext cx="3816424" cy="2146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4C4F9-104E-3F41-9B8F-A5CCF001F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5841388"/>
            <a:ext cx="2016478" cy="423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6F4917-B5D0-42A0-8735-9DD867F2B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7" y="6424469"/>
            <a:ext cx="2016478" cy="1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A2B33E-F704-8149-9ACE-03058B4A4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644" y="5949280"/>
            <a:ext cx="1799618" cy="378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BC068-CEAC-1249-B16A-DDDA1279A049}"/>
              </a:ext>
            </a:extLst>
          </p:cNvPr>
          <p:cNvSpPr txBox="1"/>
          <p:nvPr/>
        </p:nvSpPr>
        <p:spPr>
          <a:xfrm>
            <a:off x="2339752" y="620688"/>
            <a:ext cx="4010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REAL</a:t>
            </a:r>
            <a:r>
              <a:rPr lang="en-US" sz="4800" dirty="0"/>
              <a:t> numbers!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21C48-400F-3146-9154-81753E35E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13" y="1628800"/>
            <a:ext cx="4164022" cy="2342263"/>
          </a:xfrm>
          <a:prstGeom prst="rect">
            <a:avLst/>
          </a:prstGeom>
        </p:spPr>
      </p:pic>
      <p:pic>
        <p:nvPicPr>
          <p:cNvPr id="5" name="Google Shape;1010;ge2286a765b_0_1276">
            <a:extLst>
              <a:ext uri="{FF2B5EF4-FFF2-40B4-BE49-F238E27FC236}">
                <a16:creationId xmlns:a16="http://schemas.microsoft.com/office/drawing/2014/main" id="{1BD2DF62-1A5D-47F2-818F-14CD35213D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0644" y="6471578"/>
            <a:ext cx="1984268" cy="144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1AE678-C603-4EB3-9828-E5AD5C845DE8}"/>
              </a:ext>
            </a:extLst>
          </p:cNvPr>
          <p:cNvSpPr txBox="1"/>
          <p:nvPr/>
        </p:nvSpPr>
        <p:spPr>
          <a:xfrm>
            <a:off x="2305631" y="4289181"/>
            <a:ext cx="44346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© BBC 2022</a:t>
            </a:r>
            <a:endParaRPr lang="en-GB" dirty="0"/>
          </a:p>
          <a:p>
            <a:r>
              <a:rPr lang="en-GB" b="1" dirty="0"/>
              <a:t>These workshops and slides are for educational and private study use only.  They are not for resale or commercial and/or online distribution.      </a:t>
            </a:r>
            <a:endParaRPr lang="en-GB" dirty="0"/>
          </a:p>
          <a:p>
            <a:r>
              <a:rPr lang="en-GB" b="1" dirty="0"/>
              <a:t>if you wish to use the workshops and slides for any other purpose, please contact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5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/>
          <p:nvPr/>
        </p:nvSpPr>
        <p:spPr>
          <a:xfrm>
            <a:off x="211675" y="-493900"/>
            <a:ext cx="381000" cy="360000"/>
          </a:xfrm>
          <a:prstGeom prst="sun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501" y="1673275"/>
            <a:ext cx="7174801" cy="42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2"/>
          <p:cNvSpPr txBox="1"/>
          <p:nvPr/>
        </p:nvSpPr>
        <p:spPr>
          <a:xfrm>
            <a:off x="2448257" y="1823613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2"/>
          <p:cNvSpPr txBox="1"/>
          <p:nvPr/>
        </p:nvSpPr>
        <p:spPr>
          <a:xfrm>
            <a:off x="2951950" y="2535125"/>
            <a:ext cx="17196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 it real?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2"/>
          <p:cNvSpPr txBox="1"/>
          <p:nvPr/>
        </p:nvSpPr>
        <p:spPr>
          <a:xfrm>
            <a:off x="2448257" y="5287100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 IT ALL UP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2"/>
          <p:cNvSpPr txBox="1"/>
          <p:nvPr/>
        </p:nvSpPr>
        <p:spPr>
          <a:xfrm>
            <a:off x="2599600" y="4195590"/>
            <a:ext cx="13560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Ask around, use your knowledge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2"/>
          <p:cNvSpPr txBox="1"/>
          <p:nvPr/>
        </p:nvSpPr>
        <p:spPr>
          <a:xfrm>
            <a:off x="4494007" y="1823613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4926600" y="2462700"/>
            <a:ext cx="12261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is the source?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2"/>
          <p:cNvSpPr txBox="1"/>
          <p:nvPr/>
        </p:nvSpPr>
        <p:spPr>
          <a:xfrm>
            <a:off x="4493996" y="5287096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LOOK AROUND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4331400" y="4317851"/>
            <a:ext cx="18213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Any other sources carrying the story?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-15225" y="857250"/>
            <a:ext cx="9159299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43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REAL </a:t>
            </a:r>
            <a:r>
              <a:rPr lang="en-GB" sz="4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checks</a:t>
            </a:r>
            <a:endParaRPr sz="43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1" y="1572451"/>
            <a:ext cx="8839201" cy="4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42CB3E-F6F1-C74E-9605-4B5091DD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04" y="265406"/>
            <a:ext cx="1712648" cy="3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FC6AF2-18DD-42D3-9503-8774C0B73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09" y="690945"/>
            <a:ext cx="1737511" cy="182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277B-E216-4778-8052-9D8A7CEA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https://www.bbc.co.uk/teach/young-reporter/numbers-and-the-tricks-they-play/z8gbp4j</a:t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049084-F4B9-4D24-95A7-2A499D591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329" y="1844824"/>
            <a:ext cx="80400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A0F12-8B89-B24B-9999-F510E9046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15" y="2620363"/>
            <a:ext cx="6127949" cy="3446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73D42D-8D00-3241-BBBF-D27AB44FA9D2}"/>
              </a:ext>
            </a:extLst>
          </p:cNvPr>
          <p:cNvSpPr txBox="1"/>
          <p:nvPr/>
        </p:nvSpPr>
        <p:spPr>
          <a:xfrm>
            <a:off x="1272667" y="1290015"/>
            <a:ext cx="6598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Are these numbers REAL?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BAA78-B32C-494A-87B6-C876AA33C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66" y="233594"/>
            <a:ext cx="1728191" cy="363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A68024-2F4D-4BBD-8D25-05FCA007F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61" y="663640"/>
            <a:ext cx="1737511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8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1210962"/>
            <a:ext cx="8130746" cy="149795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9800" dirty="0"/>
              <a:t>100%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59" y="1661947"/>
            <a:ext cx="2924893" cy="1949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58" y="4100050"/>
            <a:ext cx="2924894" cy="1949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0677F-D143-C443-A231-5C2C6FB29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76" y="284385"/>
            <a:ext cx="1736583" cy="365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FA5F25-1673-40F8-8AD0-1BE1DDD84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76" y="689378"/>
            <a:ext cx="1736583" cy="1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247293"/>
            <a:ext cx="71287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1:13,983,816</a:t>
            </a:r>
          </a:p>
          <a:p>
            <a:pPr algn="ctr"/>
            <a:r>
              <a:rPr lang="en-US" sz="2800" dirty="0"/>
              <a:t>or</a:t>
            </a:r>
          </a:p>
          <a:p>
            <a:pPr algn="ctr"/>
            <a:r>
              <a:rPr lang="en-US" sz="6600" dirty="0"/>
              <a:t>1:14,000,000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6600" dirty="0"/>
              <a:t>100%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8800" dirty="0"/>
              <a:t>2:14,000,000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B9933-6D3B-5748-8C8D-6AE6344C9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996516"/>
            <a:ext cx="1800200" cy="378403"/>
          </a:xfrm>
          <a:prstGeom prst="rect">
            <a:avLst/>
          </a:prstGeom>
        </p:spPr>
      </p:pic>
      <p:pic>
        <p:nvPicPr>
          <p:cNvPr id="4" name="Google Shape;1010;ge2286a765b_0_1276">
            <a:extLst>
              <a:ext uri="{FF2B5EF4-FFF2-40B4-BE49-F238E27FC236}">
                <a16:creationId xmlns:a16="http://schemas.microsoft.com/office/drawing/2014/main" id="{F3FD4834-3F12-45DE-AC03-8162DEE1957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2280" y="6453336"/>
            <a:ext cx="1800200" cy="157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/>
          <p:nvPr/>
        </p:nvSpPr>
        <p:spPr>
          <a:xfrm>
            <a:off x="211675" y="-493900"/>
            <a:ext cx="381000" cy="360000"/>
          </a:xfrm>
          <a:prstGeom prst="sun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149" y="1611665"/>
            <a:ext cx="7174801" cy="42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2"/>
          <p:cNvSpPr txBox="1"/>
          <p:nvPr/>
        </p:nvSpPr>
        <p:spPr>
          <a:xfrm>
            <a:off x="2448257" y="1823613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2"/>
          <p:cNvSpPr txBox="1"/>
          <p:nvPr/>
        </p:nvSpPr>
        <p:spPr>
          <a:xfrm>
            <a:off x="2951950" y="2535125"/>
            <a:ext cx="17196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 it real?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2"/>
          <p:cNvSpPr txBox="1"/>
          <p:nvPr/>
        </p:nvSpPr>
        <p:spPr>
          <a:xfrm>
            <a:off x="2448257" y="5287100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 IT ALL UP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2"/>
          <p:cNvSpPr txBox="1"/>
          <p:nvPr/>
        </p:nvSpPr>
        <p:spPr>
          <a:xfrm>
            <a:off x="2599600" y="4195590"/>
            <a:ext cx="13560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Ask around, use your knowledge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2"/>
          <p:cNvSpPr txBox="1"/>
          <p:nvPr/>
        </p:nvSpPr>
        <p:spPr>
          <a:xfrm>
            <a:off x="4494007" y="1823613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4926600" y="2462700"/>
            <a:ext cx="12261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is the source?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2"/>
          <p:cNvSpPr txBox="1"/>
          <p:nvPr/>
        </p:nvSpPr>
        <p:spPr>
          <a:xfrm>
            <a:off x="4493996" y="5287096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LOOK AROUND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4331400" y="4317851"/>
            <a:ext cx="18213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Any other sources carrying the story?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-15299" y="629265"/>
            <a:ext cx="9159299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43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REAL </a:t>
            </a:r>
            <a:r>
              <a:rPr lang="en-GB" sz="43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checks</a:t>
            </a:r>
            <a:endParaRPr sz="43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1" y="1572451"/>
            <a:ext cx="8839201" cy="4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42CB3E-F6F1-C74E-9605-4B5091DD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797" y="6112487"/>
            <a:ext cx="1894805" cy="398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2A6E6F-9F68-437F-A461-026238F57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775" y="6510776"/>
            <a:ext cx="1894806" cy="1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7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4AD7-6D04-2F42-B3F3-FBA3D720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This year, 60% of school students passed their end of year exams.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DBA1C2-328D-604E-93B7-42ED7A7BF99C}"/>
              </a:ext>
            </a:extLst>
          </p:cNvPr>
          <p:cNvSpPr txBox="1">
            <a:spLocks/>
          </p:cNvSpPr>
          <p:nvPr/>
        </p:nvSpPr>
        <p:spPr>
          <a:xfrm>
            <a:off x="54180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Last year, 80% of school students passed their end of year exams.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483DD-1CD3-544A-BCAD-E82F9E4B7620}"/>
              </a:ext>
            </a:extLst>
          </p:cNvPr>
          <p:cNvSpPr txBox="1">
            <a:spLocks/>
          </p:cNvSpPr>
          <p:nvPr/>
        </p:nvSpPr>
        <p:spPr>
          <a:xfrm>
            <a:off x="611560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 the past ten years, 50% of school students passed their end of year exams.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01F706-E334-AD40-BB85-5FFF00312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990" y="6021288"/>
            <a:ext cx="2055406" cy="432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1BBC6E-0FD5-40A1-A115-26BB953F9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5" y="6476844"/>
            <a:ext cx="1783503" cy="1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4AD7-6D04-2F42-B3F3-FBA3D720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This year, 60% of school students passed their end of year exams.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DBA1C2-328D-604E-93B7-42ED7A7BF99C}"/>
              </a:ext>
            </a:extLst>
          </p:cNvPr>
          <p:cNvSpPr txBox="1">
            <a:spLocks/>
          </p:cNvSpPr>
          <p:nvPr/>
        </p:nvSpPr>
        <p:spPr>
          <a:xfrm>
            <a:off x="54180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This year, only 60% of school students passed their end of year exams.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483DD-1CD3-544A-BCAD-E82F9E4B7620}"/>
              </a:ext>
            </a:extLst>
          </p:cNvPr>
          <p:cNvSpPr txBox="1">
            <a:spLocks/>
          </p:cNvSpPr>
          <p:nvPr/>
        </p:nvSpPr>
        <p:spPr>
          <a:xfrm>
            <a:off x="346466" y="4365104"/>
            <a:ext cx="842493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This year, 60% of school students successfully passed their end of year exams.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01C6D-AE6D-7448-92F3-E70F520B3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58" y="5888835"/>
            <a:ext cx="1712839" cy="360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82F644-010B-4612-A4C1-D242ED267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390" y="6332446"/>
            <a:ext cx="1712839" cy="1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On-screen Show (4:3)</PresentationFormat>
  <Paragraphs>99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https://www.bbc.co.uk/teach/young-reporter/numbers-and-the-tricks-they-play/z8gbp4j  </vt:lpstr>
      <vt:lpstr>PowerPoint Presentation</vt:lpstr>
      <vt:lpstr> 100%    </vt:lpstr>
      <vt:lpstr>PowerPoint Presentation</vt:lpstr>
      <vt:lpstr>PowerPoint Presentation</vt:lpstr>
      <vt:lpstr>This year, 60% of school students passed their end of year exams.</vt:lpstr>
      <vt:lpstr>This year, 60% of school students passed their end of year exams.</vt:lpstr>
      <vt:lpstr>PowerPoint Presentation</vt:lpstr>
      <vt:lpstr>PowerPoint Presentation</vt:lpstr>
    </vt:vector>
  </TitlesOfParts>
  <Company>BBC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Ballard-NCA</dc:creator>
  <cp:lastModifiedBy>Marie Helly</cp:lastModifiedBy>
  <cp:revision>16</cp:revision>
  <dcterms:created xsi:type="dcterms:W3CDTF">2018-03-14T09:07:56Z</dcterms:created>
  <dcterms:modified xsi:type="dcterms:W3CDTF">2022-04-19T15:45:23Z</dcterms:modified>
</cp:coreProperties>
</file>